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335" r:id="rId3"/>
    <p:sldId id="298" r:id="rId4"/>
    <p:sldId id="257" r:id="rId5"/>
    <p:sldId id="355" r:id="rId6"/>
    <p:sldId id="258" r:id="rId7"/>
    <p:sldId id="349" r:id="rId8"/>
    <p:sldId id="357" r:id="rId9"/>
    <p:sldId id="358" r:id="rId10"/>
    <p:sldId id="346" r:id="rId11"/>
    <p:sldId id="347" r:id="rId12"/>
    <p:sldId id="356" r:id="rId13"/>
    <p:sldId id="350" r:id="rId14"/>
    <p:sldId id="351" r:id="rId15"/>
    <p:sldId id="352" r:id="rId16"/>
    <p:sldId id="353" r:id="rId17"/>
    <p:sldId id="354" r:id="rId18"/>
    <p:sldId id="269" r:id="rId19"/>
    <p:sldId id="273" r:id="rId20"/>
    <p:sldId id="272" r:id="rId21"/>
    <p:sldId id="274" r:id="rId22"/>
    <p:sldId id="279" r:id="rId23"/>
    <p:sldId id="285" r:id="rId24"/>
    <p:sldId id="286" r:id="rId25"/>
    <p:sldId id="287" r:id="rId26"/>
    <p:sldId id="336" r:id="rId27"/>
    <p:sldId id="337" r:id="rId28"/>
    <p:sldId id="338" r:id="rId29"/>
    <p:sldId id="302" r:id="rId30"/>
    <p:sldId id="303" r:id="rId31"/>
    <p:sldId id="304" r:id="rId32"/>
    <p:sldId id="305" r:id="rId33"/>
    <p:sldId id="306" r:id="rId34"/>
    <p:sldId id="359" r:id="rId35"/>
    <p:sldId id="339" r:id="rId36"/>
    <p:sldId id="331" r:id="rId37"/>
    <p:sldId id="332" r:id="rId38"/>
    <p:sldId id="333" r:id="rId39"/>
    <p:sldId id="334" r:id="rId40"/>
    <p:sldId id="307" r:id="rId41"/>
    <p:sldId id="309" r:id="rId42"/>
    <p:sldId id="310" r:id="rId43"/>
    <p:sldId id="311" r:id="rId44"/>
    <p:sldId id="340" r:id="rId45"/>
    <p:sldId id="341" r:id="rId46"/>
    <p:sldId id="342" r:id="rId47"/>
    <p:sldId id="344" r:id="rId48"/>
    <p:sldId id="343" r:id="rId49"/>
    <p:sldId id="345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  <p:sldId id="324" r:id="rId62"/>
    <p:sldId id="325" r:id="rId63"/>
    <p:sldId id="326" r:id="rId64"/>
    <p:sldId id="327" r:id="rId65"/>
    <p:sldId id="328" r:id="rId66"/>
    <p:sldId id="329" r:id="rId67"/>
    <p:sldId id="330" r:id="rId6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ABFCF23-3B69-468F-B69F-88F6DE6A72F2}" styleName="Средний стиль 1 -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66" d="100"/>
          <a:sy n="66" d="100"/>
        </p:scale>
        <p:origin x="-1738" y="-597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2A63D-99B2-4B13-A909-7162F2792989}" type="datetimeFigureOut">
              <a:rPr lang="ru-RU" smtClean="0"/>
              <a:pPr/>
              <a:t>30.08.2025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4B893F-65EF-48A4-8981-9E095696B7C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B893F-65EF-48A4-8981-9E095696B7C8}" type="slidenum">
              <a:rPr lang="ru-RU" smtClean="0"/>
              <a:pPr/>
              <a:t>4</a:t>
            </a:fld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B893F-65EF-48A4-8981-9E095696B7C8}" type="slidenum">
              <a:rPr lang="ru-RU" smtClean="0"/>
              <a:pPr/>
              <a:t>25</a:t>
            </a:fld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1. Одна строка (или кортеж), представляющая все данные, необходимые для конкретного сотрудника. Каждая строка в таблице должна быть идентифицирована первичным ключом, который не допускает дублирования строк. Порядок строк не имеет значения; укажите порядок строк при извлечении данных.</a:t>
            </a:r>
          </a:p>
          <a:p>
            <a:pPr algn="l" rtl="0"/>
            <a:r>
              <a:rPr lang="en-US" dirty="0"/>
              <a:t>2. Столбец или атрибут, содержащий номер сотрудника. Номер сотрудника идентифицирует уникального сотрудника в таблице EMPLOYEES. В этом примере столбец номера сотрудника обозначен как первичный ключ. Первичный ключ должен содержать значение, и это значение должно быть уникальным.</a:t>
            </a:r>
          </a:p>
          <a:p>
            <a:pPr algn="l" rtl="0"/>
            <a:r>
              <a:rPr lang="en-US" dirty="0"/>
              <a:t>3. Столбец, не являющийся ключевым значением. Столбец представляет один вид данных в таблице; в этом примере данные представляют собой зарплаты всех сотрудников. Порядок столбцов не имеет значения при хранении данных; укажите порядок столбцов при извлечении данных.</a:t>
            </a:r>
          </a:p>
          <a:p>
            <a:pPr algn="l" rtl="0"/>
            <a:r>
              <a:rPr lang="en-US" dirty="0"/>
              <a:t>4. Столбец, содержащий номер отдела, который также является внешним ключом. Внешний ключ — это столбец, который определяет, как таблицы связаны друг с другом. Внешний ключ ссылается на первичный ключ или уникальный ключ в той же таблице или в другой таблице. В этом примере DEPARTMENT_ID однозначно идентифицирует отдел в таблице DEPARTMENTS.</a:t>
            </a:r>
          </a:p>
          <a:p>
            <a:pPr algn="l" rtl="0"/>
            <a:r>
              <a:rPr lang="en-US" dirty="0"/>
              <a:t>5. Поле может находиться на пересечении строки и столбца. В нем может быть только одно значение.</a:t>
            </a:r>
          </a:p>
          <a:p>
            <a:pPr algn="l" rtl="0"/>
            <a:r>
              <a:rPr lang="en-US" dirty="0"/>
              <a:t>6. Поле может не иметь значения. Это называется нулевым значением. В таблице EMPLOYEES только те сотрудники, которые имеют роль торгового представителя, имеют значение в поле COMMISSION_PCT (комиссия).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49F56-6D66-415C-9617-F7AB142BCC9A}" type="slidenum">
              <a:rPr lang="ru-RU" smtClean="0"/>
              <a:pPr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892410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B893F-65EF-48A4-8981-9E095696B7C8}" type="slidenum">
              <a:rPr lang="ru-RU" smtClean="0"/>
              <a:pPr/>
              <a:t>6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B893F-65EF-48A4-8981-9E095696B7C8}" type="slidenum">
              <a:rPr lang="ru-RU" smtClean="0"/>
              <a:pPr/>
              <a:t>18</a:t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B893F-65EF-48A4-8981-9E095696B7C8}" type="slidenum">
              <a:rPr lang="ru-RU" smtClean="0"/>
              <a:pPr/>
              <a:t>19</a:t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B893F-65EF-48A4-8981-9E095696B7C8}" type="slidenum">
              <a:rPr lang="ru-RU" smtClean="0"/>
              <a:pPr/>
              <a:t>20</a:t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B893F-65EF-48A4-8981-9E095696B7C8}" type="slidenum">
              <a:rPr lang="ru-RU" smtClean="0"/>
              <a:pPr/>
              <a:t>21</a:t>
            </a:fld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B893F-65EF-48A4-8981-9E095696B7C8}" type="slidenum">
              <a:rPr lang="ru-RU" smtClean="0"/>
              <a:pPr/>
              <a:t>22</a:t>
            </a:fld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B893F-65EF-48A4-8981-9E095696B7C8}" type="slidenum">
              <a:rPr lang="ru-RU" smtClean="0"/>
              <a:pPr/>
              <a:t>23</a:t>
            </a:fld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B893F-65EF-48A4-8981-9E095696B7C8}" type="slidenum">
              <a:rPr lang="ru-RU" smtClean="0"/>
              <a:pPr/>
              <a:t>24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30.08.2025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30.08.2025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30.08.2025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7E7E7E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993384" y="1284731"/>
            <a:ext cx="269494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8/30/2025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8/30/2025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rgbClr val="2A3990"/>
                </a:solidFill>
                <a:latin typeface="Roboto Bk"/>
                <a:cs typeface="Roboto B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8/30/2025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30.08.2025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30.08.2025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30.08.2025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30.08.2025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30.08.2025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30.08.2025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30.08.2025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30.08.2025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30.08.2025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o.org/standard/76584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cs/current/datatype-numeric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postgresql.org/docs/current/datatype-datetime.html" TargetMode="External"/><Relationship Id="rId5" Type="http://schemas.openxmlformats.org/officeDocument/2006/relationships/hyperlink" Target="https://www.postgresql.org/docs/current/datatype-boolean.html" TargetMode="External"/><Relationship Id="rId4" Type="http://schemas.openxmlformats.org/officeDocument/2006/relationships/hyperlink" Target="https://www.postgresql.org/docs/current/datatype-character.html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Язык </a:t>
            </a:r>
            <a:r>
              <a:rPr lang="en-US" dirty="0" smtClean="0"/>
              <a:t>SQL </a:t>
            </a:r>
            <a:r>
              <a:rPr lang="ru-RU" dirty="0" smtClean="0"/>
              <a:t>для работы с данными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В среде </a:t>
            </a:r>
            <a:r>
              <a:rPr lang="en-US" dirty="0" err="1" smtClean="0"/>
              <a:t>Postgres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24650" y="4819650"/>
            <a:ext cx="2419350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7697" y="523916"/>
            <a:ext cx="2481580" cy="4892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dirty="0">
                <a:solidFill>
                  <a:srgbClr val="000000"/>
                </a:solidFill>
                <a:latin typeface="Roboto"/>
                <a:cs typeface="Roboto"/>
              </a:rPr>
              <a:t>Слои</a:t>
            </a:r>
            <a:r>
              <a:rPr sz="3100" spc="4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3100" spc="-10" dirty="0">
                <a:solidFill>
                  <a:srgbClr val="000000"/>
                </a:solidFill>
                <a:latin typeface="Roboto"/>
                <a:cs typeface="Roboto"/>
              </a:rPr>
              <a:t>данных</a:t>
            </a:r>
            <a:endParaRPr sz="3100">
              <a:latin typeface="Roboto"/>
              <a:cs typeface="Robo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428596" y="1500174"/>
            <a:ext cx="8229600" cy="9782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2880" marR="5080">
              <a:lnSpc>
                <a:spcPct val="114999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Уровневая</a:t>
            </a:r>
            <a:r>
              <a:rPr sz="1800" b="1" spc="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архитектура</a:t>
            </a:r>
            <a:r>
              <a:rPr sz="1800" b="1" spc="140" dirty="0">
                <a:latin typeface="Arial"/>
                <a:cs typeface="Arial"/>
              </a:rPr>
              <a:t> </a:t>
            </a:r>
            <a:r>
              <a:rPr sz="1800" dirty="0"/>
              <a:t>– это</a:t>
            </a:r>
            <a:r>
              <a:rPr sz="1800" spc="10" dirty="0"/>
              <a:t> </a:t>
            </a:r>
            <a:r>
              <a:rPr sz="1800" dirty="0"/>
              <a:t>средство</a:t>
            </a:r>
            <a:r>
              <a:rPr sz="1800" spc="-40" dirty="0"/>
              <a:t> </a:t>
            </a:r>
            <a:r>
              <a:rPr sz="1800" dirty="0"/>
              <a:t>борьбы</a:t>
            </a:r>
            <a:r>
              <a:rPr sz="1800" spc="-25" dirty="0"/>
              <a:t> </a:t>
            </a:r>
            <a:r>
              <a:rPr sz="1800" dirty="0"/>
              <a:t>со</a:t>
            </a:r>
            <a:r>
              <a:rPr sz="1800" spc="-10" dirty="0"/>
              <a:t> сложностью </a:t>
            </a:r>
            <a:r>
              <a:rPr sz="1800" dirty="0"/>
              <a:t>системы.</a:t>
            </a:r>
            <a:r>
              <a:rPr sz="1800" spc="25" dirty="0"/>
              <a:t> </a:t>
            </a:r>
            <a:r>
              <a:rPr sz="1800" dirty="0"/>
              <a:t>Каждый</a:t>
            </a:r>
            <a:r>
              <a:rPr sz="1800" spc="35" dirty="0"/>
              <a:t> </a:t>
            </a:r>
            <a:r>
              <a:rPr sz="1800" dirty="0"/>
              <a:t>последующий</a:t>
            </a:r>
            <a:r>
              <a:rPr sz="1800" spc="75" dirty="0"/>
              <a:t> </a:t>
            </a:r>
            <a:r>
              <a:rPr sz="1800" dirty="0"/>
              <a:t>уровень</a:t>
            </a:r>
            <a:r>
              <a:rPr sz="1800" spc="55" dirty="0"/>
              <a:t> </a:t>
            </a:r>
            <a:r>
              <a:rPr sz="1800" dirty="0"/>
              <a:t>абстрагирован</a:t>
            </a:r>
            <a:r>
              <a:rPr sz="1800" spc="25" dirty="0"/>
              <a:t> </a:t>
            </a:r>
            <a:r>
              <a:rPr sz="1800" spc="-25" dirty="0"/>
              <a:t>от</a:t>
            </a:r>
          </a:p>
          <a:p>
            <a:pPr marL="182880">
              <a:lnSpc>
                <a:spcPct val="100000"/>
              </a:lnSpc>
              <a:spcBef>
                <a:spcPts val="359"/>
              </a:spcBef>
            </a:pPr>
            <a:r>
              <a:rPr sz="1800" dirty="0"/>
              <a:t>сложностей</a:t>
            </a:r>
            <a:r>
              <a:rPr sz="1800" spc="-5" dirty="0"/>
              <a:t> </a:t>
            </a:r>
            <a:r>
              <a:rPr sz="1800" dirty="0"/>
              <a:t>внутренней</a:t>
            </a:r>
            <a:r>
              <a:rPr sz="1800" spc="30" dirty="0"/>
              <a:t> </a:t>
            </a:r>
            <a:r>
              <a:rPr sz="1800" dirty="0"/>
              <a:t>реализации</a:t>
            </a:r>
            <a:r>
              <a:rPr sz="1800" spc="5" dirty="0"/>
              <a:t> </a:t>
            </a:r>
            <a:r>
              <a:rPr sz="1800" spc="-10" dirty="0"/>
              <a:t>предыдущего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4480" y="2714620"/>
            <a:ext cx="5091683" cy="36513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7697" y="523916"/>
            <a:ext cx="2481580" cy="4892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dirty="0">
                <a:solidFill>
                  <a:srgbClr val="000000"/>
                </a:solidFill>
                <a:latin typeface="Roboto"/>
                <a:cs typeface="Roboto"/>
              </a:rPr>
              <a:t>Слои</a:t>
            </a:r>
            <a:r>
              <a:rPr sz="3100" spc="4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3100" spc="-10" dirty="0">
                <a:solidFill>
                  <a:srgbClr val="000000"/>
                </a:solidFill>
                <a:latin typeface="Roboto"/>
                <a:cs typeface="Roboto"/>
              </a:rPr>
              <a:t>данных</a:t>
            </a:r>
            <a:endParaRPr sz="3100">
              <a:latin typeface="Roboto"/>
              <a:cs typeface="Robo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5901" y="1747181"/>
            <a:ext cx="8026400" cy="334771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 algn="just">
              <a:lnSpc>
                <a:spcPct val="100000"/>
              </a:lnSpc>
              <a:spcBef>
                <a:spcPts val="105"/>
              </a:spcBef>
              <a:buSzPct val="45000"/>
              <a:buFont typeface="Tahoma"/>
              <a:buChar char="●"/>
              <a:tabLst>
                <a:tab pos="355600" algn="l"/>
                <a:tab pos="360680" algn="l"/>
              </a:tabLst>
            </a:pPr>
            <a:r>
              <a:rPr sz="2000" dirty="0">
                <a:latin typeface="Arial"/>
                <a:cs typeface="Arial"/>
              </a:rPr>
              <a:t>	</a:t>
            </a:r>
            <a:r>
              <a:rPr sz="2000" b="1" dirty="0">
                <a:latin typeface="Arial"/>
                <a:cs typeface="Arial"/>
              </a:rPr>
              <a:t>Операционный</a:t>
            </a:r>
            <a:r>
              <a:rPr sz="2000" b="1" spc="-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слой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первичных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данных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(Primary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Layer, </a:t>
            </a:r>
            <a:r>
              <a:rPr sz="2000" spc="65" dirty="0">
                <a:latin typeface="Tahoma"/>
                <a:cs typeface="Tahoma"/>
              </a:rPr>
              <a:t>Raw</a:t>
            </a:r>
            <a:r>
              <a:rPr sz="2000" spc="-1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или</a:t>
            </a:r>
            <a:r>
              <a:rPr sz="2000" spc="-2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Staging)</a:t>
            </a:r>
            <a:r>
              <a:rPr sz="2000" spc="-5" dirty="0">
                <a:latin typeface="Tahoma"/>
                <a:cs typeface="Tahoma"/>
              </a:rPr>
              <a:t> </a:t>
            </a:r>
            <a:r>
              <a:rPr sz="2000" spc="180" dirty="0">
                <a:latin typeface="Tahoma"/>
                <a:cs typeface="Tahoma"/>
              </a:rPr>
              <a:t>—</a:t>
            </a:r>
            <a:r>
              <a:rPr sz="2000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загрузка</a:t>
            </a:r>
            <a:r>
              <a:rPr sz="2000" spc="-5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информации</a:t>
            </a:r>
            <a:r>
              <a:rPr sz="2000" spc="-3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из</a:t>
            </a:r>
            <a:r>
              <a:rPr sz="2000" spc="-3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систем</a:t>
            </a:r>
            <a:r>
              <a:rPr sz="2000" dirty="0">
                <a:latin typeface="Arial MT"/>
                <a:cs typeface="Arial MT"/>
              </a:rPr>
              <a:t>-</a:t>
            </a:r>
            <a:r>
              <a:rPr sz="2000" spc="-10" dirty="0">
                <a:latin typeface="Tahoma"/>
                <a:cs typeface="Tahoma"/>
              </a:rPr>
              <a:t>источников </a:t>
            </a:r>
            <a:r>
              <a:rPr sz="2000" dirty="0">
                <a:latin typeface="Tahoma"/>
                <a:cs typeface="Tahoma"/>
              </a:rPr>
              <a:t>в исходном качестве</a:t>
            </a:r>
            <a:r>
              <a:rPr sz="2000" spc="-2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и</a:t>
            </a:r>
            <a:r>
              <a:rPr sz="2000" spc="1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сохранением</a:t>
            </a:r>
            <a:r>
              <a:rPr sz="2000" spc="-1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полной истории</a:t>
            </a:r>
            <a:r>
              <a:rPr sz="2000" spc="-25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изменений.</a:t>
            </a:r>
            <a:endParaRPr sz="2000">
              <a:latin typeface="Tahoma"/>
              <a:cs typeface="Tahoma"/>
            </a:endParaRPr>
          </a:p>
          <a:p>
            <a:pPr marL="355600" marR="66040" indent="-343535" algn="just">
              <a:lnSpc>
                <a:spcPct val="100000"/>
              </a:lnSpc>
              <a:spcBef>
                <a:spcPts val="994"/>
              </a:spcBef>
              <a:buSzPct val="45000"/>
              <a:buFont typeface="Tahoma"/>
              <a:buChar char="●"/>
              <a:tabLst>
                <a:tab pos="355600" algn="l"/>
                <a:tab pos="360680" algn="l"/>
              </a:tabLst>
            </a:pPr>
            <a:r>
              <a:rPr sz="2000" dirty="0">
                <a:latin typeface="Arial"/>
                <a:cs typeface="Arial"/>
              </a:rPr>
              <a:t>	</a:t>
            </a:r>
            <a:r>
              <a:rPr sz="2000" b="1" dirty="0">
                <a:latin typeface="Arial"/>
                <a:cs typeface="Arial"/>
              </a:rPr>
              <a:t>Ядро</a:t>
            </a:r>
            <a:r>
              <a:rPr sz="2000" b="1" spc="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хранилища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(Core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Layer)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180" dirty="0">
                <a:latin typeface="Tahoma"/>
                <a:cs typeface="Tahoma"/>
              </a:rPr>
              <a:t>—</a:t>
            </a:r>
            <a:r>
              <a:rPr sz="2000" spc="-6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центральный</a:t>
            </a:r>
            <a:r>
              <a:rPr sz="2000" spc="-100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компонент, </a:t>
            </a:r>
            <a:r>
              <a:rPr sz="2000" dirty="0">
                <a:latin typeface="Tahoma"/>
                <a:cs typeface="Tahoma"/>
              </a:rPr>
              <a:t>консолидация</a:t>
            </a:r>
            <a:r>
              <a:rPr sz="2000" spc="-4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данных</a:t>
            </a:r>
            <a:r>
              <a:rPr sz="2000" spc="-4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из</a:t>
            </a:r>
            <a:r>
              <a:rPr sz="2000" spc="-2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разных</a:t>
            </a:r>
            <a:r>
              <a:rPr sz="2000" spc="-45" dirty="0">
                <a:latin typeface="Tahoma"/>
                <a:cs typeface="Tahoma"/>
              </a:rPr>
              <a:t> </a:t>
            </a:r>
            <a:r>
              <a:rPr sz="2000" spc="-20" dirty="0">
                <a:latin typeface="Tahoma"/>
                <a:cs typeface="Tahoma"/>
              </a:rPr>
              <a:t>источников,</a:t>
            </a:r>
            <a:r>
              <a:rPr sz="2000" spc="-5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приведение</a:t>
            </a:r>
            <a:r>
              <a:rPr sz="2000" spc="-5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их</a:t>
            </a:r>
            <a:r>
              <a:rPr sz="2000" spc="-15" dirty="0">
                <a:latin typeface="Tahoma"/>
                <a:cs typeface="Tahoma"/>
              </a:rPr>
              <a:t> </a:t>
            </a:r>
            <a:r>
              <a:rPr sz="2000" spc="-50" dirty="0">
                <a:latin typeface="Tahoma"/>
                <a:cs typeface="Tahoma"/>
              </a:rPr>
              <a:t>к</a:t>
            </a:r>
            <a:endParaRPr sz="2000">
              <a:latin typeface="Tahoma"/>
              <a:cs typeface="Tahoma"/>
            </a:endParaRPr>
          </a:p>
          <a:p>
            <a:pPr marL="355600" algn="just">
              <a:lnSpc>
                <a:spcPct val="100000"/>
              </a:lnSpc>
            </a:pPr>
            <a:r>
              <a:rPr sz="2000" dirty="0">
                <a:latin typeface="Tahoma"/>
                <a:cs typeface="Tahoma"/>
              </a:rPr>
              <a:t>единым</a:t>
            </a:r>
            <a:r>
              <a:rPr sz="2000" spc="-2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структурам</a:t>
            </a:r>
            <a:r>
              <a:rPr sz="2000" spc="-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и</a:t>
            </a:r>
            <a:r>
              <a:rPr sz="2000" spc="-10" dirty="0">
                <a:latin typeface="Tahoma"/>
                <a:cs typeface="Tahoma"/>
              </a:rPr>
              <a:t> ключам.</a:t>
            </a:r>
            <a:endParaRPr sz="2000">
              <a:latin typeface="Tahoma"/>
              <a:cs typeface="Tahoma"/>
            </a:endParaRPr>
          </a:p>
          <a:p>
            <a:pPr marL="355600" marR="1200150" indent="-343535">
              <a:lnSpc>
                <a:spcPct val="100000"/>
              </a:lnSpc>
              <a:spcBef>
                <a:spcPts val="1010"/>
              </a:spcBef>
              <a:buSzPct val="45000"/>
              <a:buFont typeface="Tahoma"/>
              <a:buChar char="●"/>
              <a:tabLst>
                <a:tab pos="355600" algn="l"/>
              </a:tabLst>
            </a:pPr>
            <a:r>
              <a:rPr sz="2000" b="1" dirty="0">
                <a:latin typeface="Arial"/>
                <a:cs typeface="Arial"/>
              </a:rPr>
              <a:t>Аналитические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витрины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(Data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Mart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Layer)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180" dirty="0">
                <a:latin typeface="Tahoma"/>
                <a:cs typeface="Tahoma"/>
              </a:rPr>
              <a:t>—</a:t>
            </a:r>
            <a:r>
              <a:rPr sz="2000" spc="-105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данные </a:t>
            </a:r>
            <a:r>
              <a:rPr sz="2000" dirty="0">
                <a:latin typeface="Tahoma"/>
                <a:cs typeface="Tahoma"/>
              </a:rPr>
              <a:t>преобразуются </a:t>
            </a:r>
            <a:r>
              <a:rPr sz="2000" spc="-130" dirty="0">
                <a:latin typeface="Tahoma"/>
                <a:cs typeface="Tahoma"/>
              </a:rPr>
              <a:t>к</a:t>
            </a:r>
            <a:r>
              <a:rPr sz="2000" spc="3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структурам, удобным</a:t>
            </a:r>
            <a:r>
              <a:rPr sz="2000" spc="2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для</a:t>
            </a:r>
            <a:r>
              <a:rPr sz="2000" spc="3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анализа</a:t>
            </a:r>
            <a:r>
              <a:rPr sz="2000" spc="-5" dirty="0">
                <a:latin typeface="Tahoma"/>
                <a:cs typeface="Tahoma"/>
              </a:rPr>
              <a:t> </a:t>
            </a:r>
            <a:r>
              <a:rPr sz="2000" spc="-50" dirty="0">
                <a:latin typeface="Tahoma"/>
                <a:cs typeface="Tahoma"/>
              </a:rPr>
              <a:t>и </a:t>
            </a:r>
            <a:r>
              <a:rPr sz="2000" dirty="0">
                <a:latin typeface="Tahoma"/>
                <a:cs typeface="Tahoma"/>
              </a:rPr>
              <a:t>использования</a:t>
            </a:r>
            <a:r>
              <a:rPr sz="2000" spc="-1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в</a:t>
            </a:r>
            <a:r>
              <a:rPr sz="2000" spc="20" dirty="0">
                <a:latin typeface="Tahoma"/>
                <a:cs typeface="Tahoma"/>
              </a:rPr>
              <a:t> </a:t>
            </a:r>
            <a:r>
              <a:rPr sz="2000" spc="-20" dirty="0">
                <a:latin typeface="Tahoma"/>
                <a:cs typeface="Tahoma"/>
              </a:rPr>
              <a:t>BI</a:t>
            </a:r>
            <a:r>
              <a:rPr sz="2000" spc="-20" dirty="0">
                <a:latin typeface="Arial MT"/>
                <a:cs typeface="Arial MT"/>
              </a:rPr>
              <a:t>-</a:t>
            </a:r>
            <a:r>
              <a:rPr sz="2000" dirty="0">
                <a:latin typeface="Tahoma"/>
                <a:cs typeface="Tahoma"/>
              </a:rPr>
              <a:t>дашбордах</a:t>
            </a:r>
            <a:r>
              <a:rPr sz="2000" spc="-1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или</a:t>
            </a:r>
            <a:r>
              <a:rPr sz="2000" spc="1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других</a:t>
            </a:r>
            <a:r>
              <a:rPr sz="2000" spc="25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системах</a:t>
            </a:r>
            <a:r>
              <a:rPr sz="2000" spc="-10" dirty="0">
                <a:latin typeface="Arial MT"/>
                <a:cs typeface="Arial MT"/>
              </a:rPr>
              <a:t>- </a:t>
            </a:r>
            <a:r>
              <a:rPr sz="2000" spc="-10" dirty="0">
                <a:latin typeface="Tahoma"/>
                <a:cs typeface="Tahoma"/>
              </a:rPr>
              <a:t>потребителях.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5852" y="285728"/>
            <a:ext cx="5824524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Источники</a:t>
            </a:r>
            <a:r>
              <a:rPr spc="-90" dirty="0"/>
              <a:t> </a:t>
            </a:r>
            <a:r>
              <a:rPr spc="-35" dirty="0"/>
              <a:t>данных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596" y="928670"/>
            <a:ext cx="7878294" cy="54369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47768"/>
          </a:xfrm>
          <a:prstGeom prst="rect">
            <a:avLst/>
          </a:prstGeom>
        </p:spPr>
        <p:txBody>
          <a:bodyPr vert="horz" wrap="square" lIns="0" tIns="268096" rIns="0" bIns="0" rtlCol="0">
            <a:spAutoFit/>
          </a:bodyPr>
          <a:lstStyle/>
          <a:p>
            <a:pPr marL="454025">
              <a:lnSpc>
                <a:spcPct val="100000"/>
              </a:lnSpc>
              <a:spcBef>
                <a:spcPts val="95"/>
              </a:spcBef>
            </a:pPr>
            <a:r>
              <a:rPr sz="3100" dirty="0">
                <a:solidFill>
                  <a:srgbClr val="000000"/>
                </a:solidFill>
                <a:latin typeface="Roboto"/>
                <a:cs typeface="Roboto"/>
              </a:rPr>
              <a:t>Data</a:t>
            </a:r>
            <a:r>
              <a:rPr sz="3100" spc="-135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3100" spc="-20" dirty="0">
                <a:solidFill>
                  <a:srgbClr val="000000"/>
                </a:solidFill>
                <a:latin typeface="Roboto"/>
                <a:cs typeface="Roboto"/>
              </a:rPr>
              <a:t>Lake</a:t>
            </a:r>
            <a:endParaRPr sz="3100">
              <a:latin typeface="Roboto"/>
              <a:cs typeface="Robo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7697" y="1410376"/>
            <a:ext cx="6757034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Tahoma"/>
                <a:cs typeface="Tahoma"/>
              </a:rPr>
              <a:t>“</a:t>
            </a:r>
            <a:r>
              <a:rPr sz="2000" b="1" spc="-10" dirty="0">
                <a:latin typeface="Arial"/>
                <a:cs typeface="Arial"/>
              </a:rPr>
              <a:t>Озеро</a:t>
            </a:r>
            <a:r>
              <a:rPr sz="2000" b="1" spc="30" dirty="0">
                <a:latin typeface="Arial"/>
                <a:cs typeface="Arial"/>
              </a:rPr>
              <a:t> </a:t>
            </a:r>
            <a:r>
              <a:rPr sz="2000" b="1" spc="-25" dirty="0">
                <a:latin typeface="Arial"/>
                <a:cs typeface="Arial"/>
              </a:rPr>
              <a:t>данных</a:t>
            </a:r>
            <a:r>
              <a:rPr sz="2000" spc="-25" dirty="0">
                <a:latin typeface="Tahoma"/>
                <a:cs typeface="Tahoma"/>
              </a:rPr>
              <a:t>”</a:t>
            </a:r>
            <a:r>
              <a:rPr sz="2000" spc="-15" dirty="0">
                <a:latin typeface="Tahoma"/>
                <a:cs typeface="Tahoma"/>
              </a:rPr>
              <a:t> </a:t>
            </a:r>
            <a:r>
              <a:rPr sz="2000" spc="180" dirty="0">
                <a:latin typeface="Tahoma"/>
                <a:cs typeface="Tahoma"/>
              </a:rPr>
              <a:t>—</a:t>
            </a:r>
            <a:r>
              <a:rPr sz="2000" spc="-2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это</a:t>
            </a:r>
            <a:r>
              <a:rPr sz="2000" spc="-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система</a:t>
            </a:r>
            <a:r>
              <a:rPr sz="2000" spc="-3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или</a:t>
            </a:r>
            <a:r>
              <a:rPr sz="2000" spc="-2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хранилище</a:t>
            </a:r>
            <a:r>
              <a:rPr sz="2000" spc="-25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данных, </a:t>
            </a:r>
            <a:r>
              <a:rPr sz="2000" dirty="0">
                <a:latin typeface="Tahoma"/>
                <a:cs typeface="Tahoma"/>
              </a:rPr>
              <a:t>хранящихся</a:t>
            </a:r>
            <a:r>
              <a:rPr sz="2000" spc="6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в</a:t>
            </a:r>
            <a:r>
              <a:rPr sz="2000" spc="7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естественных,</a:t>
            </a:r>
            <a:r>
              <a:rPr sz="2000" spc="10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“сырых”</a:t>
            </a:r>
            <a:r>
              <a:rPr sz="2000" spc="35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форматах.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3965" y="2521711"/>
            <a:ext cx="2934863" cy="379410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79222" y="3401230"/>
            <a:ext cx="2992755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Озера</a:t>
            </a:r>
            <a:r>
              <a:rPr sz="1800" spc="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Данных</a:t>
            </a:r>
            <a:r>
              <a:rPr sz="1800" spc="45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позволяют </a:t>
            </a:r>
            <a:r>
              <a:rPr sz="1800" dirty="0">
                <a:latin typeface="Tahoma"/>
                <a:cs typeface="Tahoma"/>
              </a:rPr>
              <a:t>пользователям</a:t>
            </a:r>
            <a:r>
              <a:rPr sz="1800" spc="14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работать</a:t>
            </a:r>
            <a:r>
              <a:rPr sz="1800" spc="165" dirty="0">
                <a:latin typeface="Tahoma"/>
                <a:cs typeface="Tahoma"/>
              </a:rPr>
              <a:t> </a:t>
            </a:r>
            <a:r>
              <a:rPr sz="1800" spc="-25" dirty="0">
                <a:latin typeface="Tahoma"/>
                <a:cs typeface="Tahoma"/>
              </a:rPr>
              <a:t>со </a:t>
            </a:r>
            <a:r>
              <a:rPr sz="1800" dirty="0">
                <a:latin typeface="Tahoma"/>
                <a:cs typeface="Tahoma"/>
              </a:rPr>
              <a:t>всеми</a:t>
            </a:r>
            <a:r>
              <a:rPr sz="1800" spc="4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данными</a:t>
            </a:r>
            <a:r>
              <a:rPr sz="1800" spc="4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в</a:t>
            </a:r>
            <a:r>
              <a:rPr sz="1800" spc="50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компании </a:t>
            </a:r>
            <a:r>
              <a:rPr sz="1800" dirty="0">
                <a:latin typeface="Tahoma"/>
                <a:cs typeface="Tahoma"/>
              </a:rPr>
              <a:t>без</a:t>
            </a:r>
            <a:r>
              <a:rPr sz="1800" spc="-4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привлечения</a:t>
            </a:r>
            <a:r>
              <a:rPr sz="1800" spc="-30" dirty="0">
                <a:latin typeface="Tahoma"/>
                <a:cs typeface="Tahoma"/>
              </a:rPr>
              <a:t> </a:t>
            </a:r>
            <a:r>
              <a:rPr sz="1800" spc="25" dirty="0">
                <a:latin typeface="Tahoma"/>
                <a:cs typeface="Tahoma"/>
              </a:rPr>
              <a:t>ИТ</a:t>
            </a:r>
            <a:r>
              <a:rPr sz="1800" spc="25" dirty="0">
                <a:latin typeface="Arial MT"/>
                <a:cs typeface="Arial MT"/>
              </a:rPr>
              <a:t>-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Tahoma"/>
                <a:cs typeface="Tahoma"/>
              </a:rPr>
              <a:t>специалистов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47768"/>
          </a:xfrm>
          <a:prstGeom prst="rect">
            <a:avLst/>
          </a:prstGeom>
        </p:spPr>
        <p:txBody>
          <a:bodyPr vert="horz" wrap="square" lIns="0" tIns="268096" rIns="0" bIns="0" rtlCol="0">
            <a:spAutoFit/>
          </a:bodyPr>
          <a:lstStyle/>
          <a:p>
            <a:pPr marL="454025">
              <a:lnSpc>
                <a:spcPct val="100000"/>
              </a:lnSpc>
              <a:spcBef>
                <a:spcPts val="95"/>
              </a:spcBef>
            </a:pPr>
            <a:r>
              <a:rPr sz="3100" dirty="0">
                <a:solidFill>
                  <a:srgbClr val="000000"/>
                </a:solidFill>
                <a:latin typeface="Roboto"/>
                <a:cs typeface="Roboto"/>
              </a:rPr>
              <a:t>Data</a:t>
            </a:r>
            <a:r>
              <a:rPr sz="3100" spc="-135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3100" spc="-20" dirty="0">
                <a:solidFill>
                  <a:srgbClr val="000000"/>
                </a:solidFill>
                <a:latin typeface="Roboto"/>
                <a:cs typeface="Roboto"/>
              </a:rPr>
              <a:t>Lake</a:t>
            </a:r>
            <a:endParaRPr sz="3100">
              <a:latin typeface="Roboto"/>
              <a:cs typeface="Robo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7698" y="1626073"/>
            <a:ext cx="6571615" cy="2968761"/>
          </a:xfrm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sz="2000" dirty="0">
                <a:latin typeface="Tahoma"/>
                <a:cs typeface="Tahoma"/>
              </a:rPr>
              <a:t>Единое</a:t>
            </a:r>
            <a:r>
              <a:rPr sz="2000" spc="14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хранилище</a:t>
            </a:r>
            <a:r>
              <a:rPr sz="2000" spc="140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данных:</a:t>
            </a:r>
            <a:endParaRPr sz="2000">
              <a:latin typeface="Tahoma"/>
              <a:cs typeface="Tahoma"/>
            </a:endParaRPr>
          </a:p>
          <a:p>
            <a:pPr marL="443865" indent="-323215">
              <a:lnSpc>
                <a:spcPct val="100000"/>
              </a:lnSpc>
              <a:spcBef>
                <a:spcPts val="850"/>
              </a:spcBef>
              <a:buSzPct val="45000"/>
              <a:buChar char="●"/>
              <a:tabLst>
                <a:tab pos="443865" algn="l"/>
              </a:tabLst>
            </a:pPr>
            <a:r>
              <a:rPr sz="2000" dirty="0">
                <a:latin typeface="Tahoma"/>
                <a:cs typeface="Tahoma"/>
              </a:rPr>
              <a:t>Необработанные</a:t>
            </a:r>
            <a:r>
              <a:rPr sz="2000" spc="20" dirty="0">
                <a:latin typeface="Tahoma"/>
                <a:cs typeface="Tahoma"/>
              </a:rPr>
              <a:t> </a:t>
            </a:r>
            <a:r>
              <a:rPr sz="2000" spc="-30" dirty="0">
                <a:latin typeface="Tahoma"/>
                <a:cs typeface="Tahoma"/>
              </a:rPr>
              <a:t>копии</a:t>
            </a:r>
            <a:r>
              <a:rPr sz="2000" spc="8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исходных</a:t>
            </a:r>
            <a:r>
              <a:rPr sz="2000" spc="50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данных</a:t>
            </a:r>
            <a:endParaRPr sz="2000">
              <a:latin typeface="Tahoma"/>
              <a:cs typeface="Tahoma"/>
            </a:endParaRPr>
          </a:p>
          <a:p>
            <a:pPr marL="443865" indent="-323215">
              <a:lnSpc>
                <a:spcPct val="100000"/>
              </a:lnSpc>
              <a:spcBef>
                <a:spcPts val="865"/>
              </a:spcBef>
              <a:buSzPct val="45000"/>
              <a:buChar char="●"/>
              <a:tabLst>
                <a:tab pos="443865" algn="l"/>
              </a:tabLst>
            </a:pPr>
            <a:r>
              <a:rPr sz="2000" dirty="0">
                <a:latin typeface="Tahoma"/>
                <a:cs typeface="Tahoma"/>
              </a:rPr>
              <a:t>Преобразованные</a:t>
            </a:r>
            <a:r>
              <a:rPr sz="2000" spc="210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данные</a:t>
            </a:r>
            <a:endParaRPr sz="2000">
              <a:latin typeface="Tahoma"/>
              <a:cs typeface="Tahoma"/>
            </a:endParaRPr>
          </a:p>
          <a:p>
            <a:pPr marL="443865" indent="-323215">
              <a:lnSpc>
                <a:spcPct val="100000"/>
              </a:lnSpc>
              <a:spcBef>
                <a:spcPts val="870"/>
              </a:spcBef>
              <a:buSzPct val="45000"/>
              <a:buChar char="●"/>
              <a:tabLst>
                <a:tab pos="443865" algn="l"/>
              </a:tabLst>
            </a:pPr>
            <a:r>
              <a:rPr sz="2000" dirty="0">
                <a:latin typeface="Tahoma"/>
                <a:cs typeface="Tahoma"/>
              </a:rPr>
              <a:t>Структурированные</a:t>
            </a:r>
            <a:r>
              <a:rPr sz="2000" spc="-4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данные</a:t>
            </a:r>
            <a:r>
              <a:rPr sz="2000" spc="-1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из</a:t>
            </a:r>
            <a:r>
              <a:rPr sz="2000" spc="-5" dirty="0">
                <a:latin typeface="Tahoma"/>
                <a:cs typeface="Tahoma"/>
              </a:rPr>
              <a:t> </a:t>
            </a:r>
            <a:r>
              <a:rPr sz="2000" spc="95" dirty="0">
                <a:latin typeface="Tahoma"/>
                <a:cs typeface="Tahoma"/>
              </a:rPr>
              <a:t>СУБД</a:t>
            </a:r>
            <a:endParaRPr sz="2000">
              <a:latin typeface="Tahoma"/>
              <a:cs typeface="Tahoma"/>
            </a:endParaRPr>
          </a:p>
          <a:p>
            <a:pPr marL="443865" indent="-323215">
              <a:lnSpc>
                <a:spcPct val="100000"/>
              </a:lnSpc>
              <a:spcBef>
                <a:spcPts val="850"/>
              </a:spcBef>
              <a:buSzPct val="45000"/>
              <a:buChar char="●"/>
              <a:tabLst>
                <a:tab pos="443865" algn="l"/>
              </a:tabLst>
            </a:pPr>
            <a:r>
              <a:rPr sz="2000" dirty="0">
                <a:latin typeface="Tahoma"/>
                <a:cs typeface="Tahoma"/>
              </a:rPr>
              <a:t>Полуструктурированные</a:t>
            </a:r>
            <a:r>
              <a:rPr sz="2000" spc="-7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данные</a:t>
            </a:r>
            <a:r>
              <a:rPr sz="2000" spc="-40" dirty="0">
                <a:latin typeface="Tahoma"/>
                <a:cs typeface="Tahoma"/>
              </a:rPr>
              <a:t> </a:t>
            </a:r>
            <a:r>
              <a:rPr sz="2000" spc="85" dirty="0">
                <a:latin typeface="Tahoma"/>
                <a:cs typeface="Tahoma"/>
              </a:rPr>
              <a:t>(CSV,</a:t>
            </a:r>
            <a:r>
              <a:rPr sz="2000" spc="-15" dirty="0">
                <a:latin typeface="Tahoma"/>
                <a:cs typeface="Tahoma"/>
              </a:rPr>
              <a:t> </a:t>
            </a:r>
            <a:r>
              <a:rPr sz="2000" spc="110" dirty="0">
                <a:latin typeface="Tahoma"/>
                <a:cs typeface="Tahoma"/>
              </a:rPr>
              <a:t>JSON,</a:t>
            </a:r>
            <a:r>
              <a:rPr sz="2000" spc="-30" dirty="0">
                <a:latin typeface="Tahoma"/>
                <a:cs typeface="Tahoma"/>
              </a:rPr>
              <a:t> </a:t>
            </a:r>
            <a:r>
              <a:rPr sz="2000" spc="55" dirty="0">
                <a:latin typeface="Tahoma"/>
                <a:cs typeface="Tahoma"/>
              </a:rPr>
              <a:t>XML)</a:t>
            </a:r>
            <a:endParaRPr sz="2000">
              <a:latin typeface="Tahoma"/>
              <a:cs typeface="Tahoma"/>
            </a:endParaRPr>
          </a:p>
          <a:p>
            <a:pPr marL="443865" indent="-323215">
              <a:lnSpc>
                <a:spcPct val="100000"/>
              </a:lnSpc>
              <a:spcBef>
                <a:spcPts val="865"/>
              </a:spcBef>
              <a:buSzPct val="45000"/>
              <a:buChar char="●"/>
              <a:tabLst>
                <a:tab pos="443865" algn="l"/>
              </a:tabLst>
            </a:pPr>
            <a:r>
              <a:rPr sz="2000" dirty="0">
                <a:latin typeface="Tahoma"/>
                <a:cs typeface="Tahoma"/>
              </a:rPr>
              <a:t>Неструктурированные</a:t>
            </a:r>
            <a:r>
              <a:rPr sz="2000" spc="-1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данные</a:t>
            </a:r>
            <a:r>
              <a:rPr sz="2000" spc="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(письма, </a:t>
            </a:r>
            <a:r>
              <a:rPr sz="2000" spc="-10" dirty="0">
                <a:latin typeface="Tahoma"/>
                <a:cs typeface="Tahoma"/>
              </a:rPr>
              <a:t>документы)</a:t>
            </a:r>
            <a:endParaRPr sz="2000">
              <a:latin typeface="Tahoma"/>
              <a:cs typeface="Tahoma"/>
            </a:endParaRPr>
          </a:p>
          <a:p>
            <a:pPr marL="443865" indent="-323215">
              <a:lnSpc>
                <a:spcPct val="100000"/>
              </a:lnSpc>
              <a:spcBef>
                <a:spcPts val="865"/>
              </a:spcBef>
              <a:buSzPct val="45000"/>
              <a:buChar char="●"/>
              <a:tabLst>
                <a:tab pos="443865" algn="l"/>
              </a:tabLst>
            </a:pPr>
            <a:r>
              <a:rPr sz="2000" dirty="0">
                <a:latin typeface="Tahoma"/>
                <a:cs typeface="Tahoma"/>
              </a:rPr>
              <a:t>Двоичные</a:t>
            </a:r>
            <a:r>
              <a:rPr sz="2000" spc="-6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данные</a:t>
            </a:r>
            <a:r>
              <a:rPr sz="2000" spc="-45" dirty="0">
                <a:latin typeface="Tahoma"/>
                <a:cs typeface="Tahoma"/>
              </a:rPr>
              <a:t> </a:t>
            </a:r>
            <a:r>
              <a:rPr sz="2000" spc="-20" dirty="0">
                <a:latin typeface="Tahoma"/>
                <a:cs typeface="Tahoma"/>
              </a:rPr>
              <a:t>(изображения,</a:t>
            </a:r>
            <a:r>
              <a:rPr sz="2000" spc="-6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аудио,</a:t>
            </a:r>
            <a:r>
              <a:rPr sz="2000" spc="-40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видео)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47768"/>
          </a:xfrm>
          <a:prstGeom prst="rect">
            <a:avLst/>
          </a:prstGeom>
        </p:spPr>
        <p:txBody>
          <a:bodyPr vert="horz" wrap="square" lIns="0" tIns="268096" rIns="0" bIns="0" rtlCol="0">
            <a:spAutoFit/>
          </a:bodyPr>
          <a:lstStyle/>
          <a:p>
            <a:pPr marL="454025">
              <a:lnSpc>
                <a:spcPct val="100000"/>
              </a:lnSpc>
              <a:spcBef>
                <a:spcPts val="95"/>
              </a:spcBef>
            </a:pPr>
            <a:r>
              <a:rPr sz="3100" dirty="0">
                <a:solidFill>
                  <a:srgbClr val="000000"/>
                </a:solidFill>
                <a:latin typeface="Roboto"/>
                <a:cs typeface="Roboto"/>
              </a:rPr>
              <a:t>Data</a:t>
            </a:r>
            <a:r>
              <a:rPr sz="3100" spc="-75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3100" dirty="0">
                <a:solidFill>
                  <a:srgbClr val="000000"/>
                </a:solidFill>
                <a:latin typeface="Roboto"/>
                <a:cs typeface="Roboto"/>
              </a:rPr>
              <a:t>Lake</a:t>
            </a:r>
            <a:r>
              <a:rPr sz="3100" spc="-85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3100" dirty="0">
                <a:solidFill>
                  <a:srgbClr val="000000"/>
                </a:solidFill>
                <a:latin typeface="Roboto"/>
                <a:cs typeface="Roboto"/>
              </a:rPr>
              <a:t>vs</a:t>
            </a:r>
            <a:r>
              <a:rPr sz="3100" spc="-75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3100" spc="-25" dirty="0">
                <a:solidFill>
                  <a:srgbClr val="000000"/>
                </a:solidFill>
                <a:latin typeface="Roboto"/>
                <a:cs typeface="Roboto"/>
              </a:rPr>
              <a:t>DWH</a:t>
            </a:r>
            <a:endParaRPr sz="3100">
              <a:latin typeface="Roboto"/>
              <a:cs typeface="Robo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7408" y="1314738"/>
            <a:ext cx="8193024" cy="535516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47768"/>
          </a:xfrm>
          <a:prstGeom prst="rect">
            <a:avLst/>
          </a:prstGeom>
        </p:spPr>
        <p:txBody>
          <a:bodyPr vert="horz" wrap="square" lIns="0" tIns="268096" rIns="0" bIns="0" rtlCol="0">
            <a:spAutoFit/>
          </a:bodyPr>
          <a:lstStyle/>
          <a:p>
            <a:pPr marL="454025">
              <a:lnSpc>
                <a:spcPct val="100000"/>
              </a:lnSpc>
              <a:spcBef>
                <a:spcPts val="95"/>
              </a:spcBef>
            </a:pPr>
            <a:r>
              <a:rPr sz="3100" dirty="0">
                <a:solidFill>
                  <a:srgbClr val="000000"/>
                </a:solidFill>
                <a:latin typeface="Roboto"/>
                <a:cs typeface="Roboto"/>
              </a:rPr>
              <a:t>LakeHouse</a:t>
            </a:r>
            <a:r>
              <a:rPr sz="3100" spc="-45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3100" dirty="0">
                <a:solidFill>
                  <a:srgbClr val="000000"/>
                </a:solidFill>
                <a:latin typeface="Roboto"/>
                <a:cs typeface="Roboto"/>
              </a:rPr>
              <a:t>=</a:t>
            </a:r>
            <a:r>
              <a:rPr sz="3100" spc="-7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3100" dirty="0">
                <a:solidFill>
                  <a:srgbClr val="000000"/>
                </a:solidFill>
                <a:latin typeface="Roboto"/>
                <a:cs typeface="Roboto"/>
              </a:rPr>
              <a:t>Data</a:t>
            </a:r>
            <a:r>
              <a:rPr sz="3100" spc="-55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3100" dirty="0">
                <a:solidFill>
                  <a:srgbClr val="000000"/>
                </a:solidFill>
                <a:latin typeface="Roboto"/>
                <a:cs typeface="Roboto"/>
              </a:rPr>
              <a:t>Lake</a:t>
            </a:r>
            <a:r>
              <a:rPr sz="3100" spc="-65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3100" dirty="0">
                <a:solidFill>
                  <a:srgbClr val="000000"/>
                </a:solidFill>
                <a:latin typeface="Roboto"/>
                <a:cs typeface="Roboto"/>
              </a:rPr>
              <a:t>+</a:t>
            </a:r>
            <a:r>
              <a:rPr sz="3100" spc="-7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3100" spc="-25" dirty="0">
                <a:solidFill>
                  <a:srgbClr val="000000"/>
                </a:solidFill>
                <a:latin typeface="Roboto"/>
                <a:cs typeface="Roboto"/>
              </a:rPr>
              <a:t>DWH</a:t>
            </a:r>
            <a:endParaRPr sz="3100">
              <a:latin typeface="Roboto"/>
              <a:cs typeface="Robo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0878" y="1788159"/>
            <a:ext cx="7229475" cy="375919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</a:t>
            </a:r>
            <a:r>
              <a:rPr spc="-25" dirty="0"/>
              <a:t> </a:t>
            </a:r>
            <a:r>
              <a:rPr dirty="0"/>
              <a:t>warehouse</a:t>
            </a:r>
            <a:r>
              <a:rPr spc="-40" dirty="0"/>
              <a:t> </a:t>
            </a:r>
            <a:r>
              <a:rPr dirty="0"/>
              <a:t>vs</a:t>
            </a:r>
            <a:r>
              <a:rPr spc="-25" dirty="0"/>
              <a:t> </a:t>
            </a:r>
            <a:r>
              <a:rPr dirty="0"/>
              <a:t>Data</a:t>
            </a:r>
            <a:r>
              <a:rPr spc="-25" dirty="0"/>
              <a:t> </a:t>
            </a:r>
            <a:r>
              <a:rPr spc="-20" dirty="0"/>
              <a:t>Lake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5" y="1247646"/>
            <a:ext cx="9115044" cy="554358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 txBox="1">
            <a:spLocks/>
          </p:cNvSpPr>
          <p:nvPr/>
        </p:nvSpPr>
        <p:spPr>
          <a:xfrm>
            <a:off x="0" y="274638"/>
            <a:ext cx="9144000" cy="86834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ru-RU" sz="2800" b="1" dirty="0" smtClean="0"/>
              <a:t>Виды Баз Данных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122" name="Picture 2" descr="Types of Databases"/>
          <p:cNvPicPr>
            <a:picLocks noChangeAspect="1" noChangeArrowheads="1"/>
          </p:cNvPicPr>
          <p:nvPr/>
        </p:nvPicPr>
        <p:blipFill>
          <a:blip r:embed="rId3"/>
          <a:srcRect t="17209"/>
          <a:stretch>
            <a:fillRect/>
          </a:stretch>
        </p:blipFill>
        <p:spPr bwMode="auto">
          <a:xfrm>
            <a:off x="571472" y="1643050"/>
            <a:ext cx="8130415" cy="45720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 txBox="1">
            <a:spLocks/>
          </p:cNvSpPr>
          <p:nvPr/>
        </p:nvSpPr>
        <p:spPr>
          <a:xfrm>
            <a:off x="0" y="274638"/>
            <a:ext cx="9144000" cy="86834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ru-RU" sz="2800" dirty="0" smtClean="0"/>
              <a:t>Реляционные СУБД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57158" y="2000240"/>
            <a:ext cx="371477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Поддержка Транзакций (</a:t>
            </a:r>
            <a:r>
              <a:rPr lang="en-US" dirty="0" smtClean="0"/>
              <a:t>ACID</a:t>
            </a:r>
            <a:r>
              <a:rPr lang="ru-RU" dirty="0" smtClean="0"/>
              <a:t>)</a:t>
            </a:r>
            <a:r>
              <a:rPr lang="en-US" dirty="0" smtClean="0"/>
              <a:t>:</a:t>
            </a:r>
            <a:endParaRPr lang="ru-RU" dirty="0" smtClean="0"/>
          </a:p>
          <a:p>
            <a:r>
              <a:rPr lang="en-US" dirty="0" smtClean="0"/>
              <a:t>○ Atomic </a:t>
            </a:r>
            <a:r>
              <a:rPr lang="ru-RU" dirty="0" smtClean="0"/>
              <a:t>(Атомарность)</a:t>
            </a:r>
          </a:p>
          <a:p>
            <a:r>
              <a:rPr lang="en-US" dirty="0" smtClean="0"/>
              <a:t>○ Consistent </a:t>
            </a:r>
            <a:r>
              <a:rPr lang="ru-RU" dirty="0" smtClean="0"/>
              <a:t>(</a:t>
            </a:r>
            <a:r>
              <a:rPr lang="ru-RU" dirty="0" err="1" smtClean="0"/>
              <a:t>Консистентность</a:t>
            </a:r>
            <a:r>
              <a:rPr lang="ru-RU" dirty="0" smtClean="0"/>
              <a:t>) </a:t>
            </a:r>
          </a:p>
          <a:p>
            <a:r>
              <a:rPr lang="en-US" dirty="0" smtClean="0"/>
              <a:t>○ Isolation </a:t>
            </a:r>
            <a:r>
              <a:rPr lang="ru-RU" dirty="0" smtClean="0"/>
              <a:t>(Изоляция) </a:t>
            </a:r>
          </a:p>
          <a:p>
            <a:r>
              <a:rPr lang="en-US" dirty="0" smtClean="0"/>
              <a:t>○ Durable</a:t>
            </a:r>
            <a:r>
              <a:rPr lang="ru-RU" dirty="0" smtClean="0"/>
              <a:t> (Надежность) </a:t>
            </a:r>
          </a:p>
          <a:p>
            <a:r>
              <a:rPr lang="ru-RU" dirty="0" smtClean="0"/>
              <a:t>	</a:t>
            </a:r>
          </a:p>
          <a:p>
            <a:r>
              <a:rPr lang="en-US" dirty="0" smtClean="0"/>
              <a:t>▪ SQL-</a:t>
            </a:r>
            <a:r>
              <a:rPr lang="ru-RU" dirty="0" smtClean="0"/>
              <a:t>совместимы</a:t>
            </a:r>
          </a:p>
          <a:p>
            <a:r>
              <a:rPr lang="en-US" dirty="0" smtClean="0"/>
              <a:t>▪ JDBC/ODBC-compliant </a:t>
            </a:r>
            <a:endParaRPr lang="ru-RU" dirty="0" smtClean="0"/>
          </a:p>
          <a:p>
            <a:endParaRPr lang="ru-RU" dirty="0" smtClean="0"/>
          </a:p>
          <a:p>
            <a:r>
              <a:rPr lang="en-US" dirty="0" smtClean="0"/>
              <a:t>▪ </a:t>
            </a:r>
            <a:r>
              <a:rPr lang="ru-RU" dirty="0" smtClean="0"/>
              <a:t>Ключевые возможности: </a:t>
            </a:r>
          </a:p>
          <a:p>
            <a:r>
              <a:rPr lang="ru-RU" dirty="0" smtClean="0"/>
              <a:t>○ </a:t>
            </a:r>
            <a:r>
              <a:rPr lang="en-US" dirty="0" smtClean="0"/>
              <a:t>insert/</a:t>
            </a:r>
            <a:r>
              <a:rPr lang="en-US" dirty="0" err="1" smtClean="0"/>
              <a:t>upsert</a:t>
            </a:r>
            <a:r>
              <a:rPr lang="en-US" dirty="0" smtClean="0"/>
              <a:t>/delete </a:t>
            </a:r>
            <a:endParaRPr lang="ru-RU" dirty="0" smtClean="0"/>
          </a:p>
          <a:p>
            <a:r>
              <a:rPr lang="en-US" dirty="0" smtClean="0"/>
              <a:t>○ </a:t>
            </a:r>
            <a:r>
              <a:rPr lang="ru-RU" dirty="0" err="1" smtClean="0"/>
              <a:t>партиционирование</a:t>
            </a:r>
            <a:r>
              <a:rPr lang="ru-RU" dirty="0" smtClean="0"/>
              <a:t> </a:t>
            </a:r>
          </a:p>
          <a:p>
            <a:r>
              <a:rPr lang="ru-RU" dirty="0" smtClean="0"/>
              <a:t>○ </a:t>
            </a:r>
            <a:r>
              <a:rPr lang="ru-RU" dirty="0" err="1" smtClean="0"/>
              <a:t>шардинг</a:t>
            </a:r>
            <a:r>
              <a:rPr lang="ru-RU" dirty="0" smtClean="0"/>
              <a:t> </a:t>
            </a:r>
          </a:p>
          <a:p>
            <a:r>
              <a:rPr lang="ru-RU" dirty="0" smtClean="0"/>
              <a:t>○ индексы</a:t>
            </a:r>
            <a:endParaRPr lang="ru-RU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0562" y="2000240"/>
            <a:ext cx="3829453" cy="327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42910" y="142852"/>
            <a:ext cx="7772400" cy="1470025"/>
          </a:xfrm>
        </p:spPr>
        <p:txBody>
          <a:bodyPr/>
          <a:lstStyle/>
          <a:p>
            <a:r>
              <a:rPr lang="ru-RU" dirty="0" smtClean="0"/>
              <a:t>Эволюция работы с данными</a:t>
            </a:r>
            <a:endParaRPr lang="ru-RU" dirty="0"/>
          </a:p>
        </p:txBody>
      </p:sp>
      <p:pic>
        <p:nvPicPr>
          <p:cNvPr id="115714" name="Picture 2" descr="береста на прозрачном фоне 21 фото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4452888"/>
            <a:ext cx="1317203" cy="857256"/>
          </a:xfrm>
          <a:prstGeom prst="rect">
            <a:avLst/>
          </a:prstGeom>
          <a:noFill/>
        </p:spPr>
      </p:pic>
      <p:pic>
        <p:nvPicPr>
          <p:cNvPr id="115716" name="Picture 4" descr="Писало, Кавказ, 11,5 см. Лот №7345. Аукцион №286. – ANUMIS"/>
          <p:cNvPicPr>
            <a:picLocks noChangeAspect="1" noChangeArrowheads="1"/>
          </p:cNvPicPr>
          <p:nvPr/>
        </p:nvPicPr>
        <p:blipFill>
          <a:blip r:embed="rId3" cstate="print"/>
          <a:srcRect t="25635"/>
          <a:stretch>
            <a:fillRect/>
          </a:stretch>
        </p:blipFill>
        <p:spPr bwMode="auto">
          <a:xfrm>
            <a:off x="785786" y="5524458"/>
            <a:ext cx="928694" cy="690624"/>
          </a:xfrm>
          <a:prstGeom prst="rect">
            <a:avLst/>
          </a:prstGeom>
          <a:noFill/>
        </p:spPr>
      </p:pic>
      <p:pic>
        <p:nvPicPr>
          <p:cNvPr id="115718" name="Picture 6" descr="Sheets of paper icon vector image | Free SV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28860" y="3357562"/>
            <a:ext cx="1214446" cy="1214446"/>
          </a:xfrm>
          <a:prstGeom prst="rect">
            <a:avLst/>
          </a:prstGeom>
          <a:noFill/>
        </p:spPr>
      </p:pic>
      <p:pic>
        <p:nvPicPr>
          <p:cNvPr id="115722" name="Picture 10" descr="Печатная машинка – Бесплатные иконки: образование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71736" y="4643446"/>
            <a:ext cx="928694" cy="928694"/>
          </a:xfrm>
          <a:prstGeom prst="rect">
            <a:avLst/>
          </a:prstGeom>
          <a:noFill/>
        </p:spPr>
      </p:pic>
      <p:pic>
        <p:nvPicPr>
          <p:cNvPr id="115726" name="Picture 14" descr="Download Microsoft Excel Logo in SVG Vector or PNG File Format - Logo.wine"/>
          <p:cNvPicPr>
            <a:picLocks noChangeAspect="1" noChangeArrowheads="1"/>
          </p:cNvPicPr>
          <p:nvPr/>
        </p:nvPicPr>
        <p:blipFill>
          <a:blip r:embed="rId6" cstate="print"/>
          <a:srcRect l="24445" t="10000" r="24444" b="9999"/>
          <a:stretch>
            <a:fillRect/>
          </a:stretch>
        </p:blipFill>
        <p:spPr bwMode="auto">
          <a:xfrm>
            <a:off x="4143372" y="2428868"/>
            <a:ext cx="1143008" cy="1192704"/>
          </a:xfrm>
          <a:prstGeom prst="rect">
            <a:avLst/>
          </a:prstGeom>
          <a:noFill/>
        </p:spPr>
      </p:pic>
      <p:pic>
        <p:nvPicPr>
          <p:cNvPr id="115728" name="Picture 16" descr="Laptop - Free computer icons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214810" y="3571876"/>
            <a:ext cx="1285884" cy="1285884"/>
          </a:xfrm>
          <a:prstGeom prst="rect">
            <a:avLst/>
          </a:prstGeom>
          <a:noFill/>
        </p:spPr>
      </p:pic>
      <p:pic>
        <p:nvPicPr>
          <p:cNvPr id="115732" name="Picture 20" descr="Database table Generic gradient outline icon | Freepik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286512" y="2000240"/>
            <a:ext cx="2071702" cy="2071703"/>
          </a:xfrm>
          <a:prstGeom prst="rect">
            <a:avLst/>
          </a:prstGeom>
          <a:noFill/>
        </p:spPr>
      </p:pic>
      <p:sp>
        <p:nvSpPr>
          <p:cNvPr id="16" name="Прямоугольник 15"/>
          <p:cNvSpPr/>
          <p:nvPr/>
        </p:nvSpPr>
        <p:spPr>
          <a:xfrm>
            <a:off x="6929454" y="4071942"/>
            <a:ext cx="8338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SQL</a:t>
            </a:r>
            <a:endParaRPr lang="ru-RU" sz="3200" b="1" dirty="0"/>
          </a:p>
        </p:txBody>
      </p:sp>
      <p:pic>
        <p:nvPicPr>
          <p:cNvPr id="17" name="Picture 16" descr="Laptop - Free computer icons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86578" y="4786322"/>
            <a:ext cx="1285884" cy="1285884"/>
          </a:xfrm>
          <a:prstGeom prst="rect">
            <a:avLst/>
          </a:prstGeom>
          <a:noFill/>
        </p:spPr>
      </p:pic>
      <p:sp>
        <p:nvSpPr>
          <p:cNvPr id="18" name="Прямоугольник 17"/>
          <p:cNvSpPr/>
          <p:nvPr/>
        </p:nvSpPr>
        <p:spPr>
          <a:xfrm>
            <a:off x="500034" y="3809946"/>
            <a:ext cx="1523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Мало данных</a:t>
            </a:r>
            <a:endParaRPr lang="ru-RU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2214546" y="2928934"/>
            <a:ext cx="1618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Много данных</a:t>
            </a:r>
            <a:endParaRPr lang="ru-RU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3571868" y="2071678"/>
            <a:ext cx="2238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Очень много данных</a:t>
            </a:r>
            <a:endParaRPr lang="ru-RU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6572264" y="1500174"/>
            <a:ext cx="1047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BIG DATA</a:t>
            </a:r>
            <a:endParaRPr lang="ru-RU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 txBox="1">
            <a:spLocks/>
          </p:cNvSpPr>
          <p:nvPr/>
        </p:nvSpPr>
        <p:spPr>
          <a:xfrm>
            <a:off x="0" y="274638"/>
            <a:ext cx="9144000" cy="86834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ru-RU" sz="2800" dirty="0" smtClean="0"/>
              <a:t>Колоночные СУБД</a:t>
            </a:r>
            <a:endParaRPr lang="ru-RU" sz="28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57158" y="1357298"/>
            <a:ext cx="81439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 smtClean="0"/>
              <a:t>Колоночные СУБД (</a:t>
            </a:r>
            <a:r>
              <a:rPr lang="ru-RU" sz="1400" b="1" dirty="0" err="1" smtClean="0"/>
              <a:t>Columnar</a:t>
            </a:r>
            <a:r>
              <a:rPr lang="ru-RU" sz="1400" b="1" dirty="0" smtClean="0"/>
              <a:t> </a:t>
            </a:r>
            <a:r>
              <a:rPr lang="ru-RU" sz="1400" b="1" dirty="0" err="1" smtClean="0"/>
              <a:t>Databases</a:t>
            </a:r>
            <a:r>
              <a:rPr lang="ru-RU" sz="1400" b="1" dirty="0" smtClean="0"/>
              <a:t>)</a:t>
            </a:r>
            <a:r>
              <a:rPr lang="ru-RU" sz="1400" dirty="0" smtClean="0"/>
              <a:t> — это базы данных, которые хранят данные </a:t>
            </a:r>
            <a:r>
              <a:rPr lang="ru-RU" sz="1400" b="1" dirty="0" smtClean="0"/>
              <a:t>по колонкам, а не по строкам</a:t>
            </a:r>
            <a:r>
              <a:rPr lang="ru-RU" sz="1400" dirty="0" smtClean="0"/>
              <a:t>, как традиционные СУБД (строчные, </a:t>
            </a:r>
            <a:r>
              <a:rPr lang="ru-RU" sz="1400" dirty="0" err="1" smtClean="0"/>
              <a:t>row-based</a:t>
            </a:r>
            <a:r>
              <a:rPr lang="ru-RU" sz="1400" dirty="0" smtClean="0"/>
              <a:t>).</a:t>
            </a:r>
            <a:endParaRPr lang="ru-RU" sz="1400" dirty="0"/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2214554"/>
            <a:ext cx="7344022" cy="4035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 txBox="1">
            <a:spLocks/>
          </p:cNvSpPr>
          <p:nvPr/>
        </p:nvSpPr>
        <p:spPr>
          <a:xfrm>
            <a:off x="0" y="274638"/>
            <a:ext cx="9144000" cy="86834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ru-RU" sz="2800" dirty="0" smtClean="0"/>
              <a:t>Колоночные СУБД</a:t>
            </a:r>
            <a:endParaRPr lang="ru-RU" sz="2800" b="1" dirty="0"/>
          </a:p>
        </p:txBody>
      </p:sp>
      <p:pic>
        <p:nvPicPr>
          <p:cNvPr id="46082" name="Picture 2" descr="Apache Druid vs. ClickHouse - Impl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57883" y="2214554"/>
            <a:ext cx="1919417" cy="1214446"/>
          </a:xfrm>
          <a:prstGeom prst="rect">
            <a:avLst/>
          </a:prstGeom>
          <a:noFill/>
        </p:spPr>
      </p:pic>
      <p:sp>
        <p:nvSpPr>
          <p:cNvPr id="6" name="Прямоугольник 5"/>
          <p:cNvSpPr/>
          <p:nvPr/>
        </p:nvSpPr>
        <p:spPr>
          <a:xfrm>
            <a:off x="571472" y="2143116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ru-RU" dirty="0" smtClean="0"/>
              <a:t> Поддержка Транзакций </a:t>
            </a:r>
            <a:r>
              <a:rPr lang="en-US" dirty="0" smtClean="0"/>
              <a:t>(</a:t>
            </a:r>
            <a:r>
              <a:rPr lang="ru-RU" dirty="0" smtClean="0"/>
              <a:t>!</a:t>
            </a:r>
            <a:r>
              <a:rPr lang="en-US" dirty="0" smtClean="0"/>
              <a:t>)</a:t>
            </a:r>
            <a:endParaRPr lang="ru-RU" dirty="0" smtClean="0"/>
          </a:p>
          <a:p>
            <a:r>
              <a:rPr lang="ru-RU" dirty="0" smtClean="0"/>
              <a:t>	</a:t>
            </a:r>
          </a:p>
          <a:p>
            <a:r>
              <a:rPr lang="en-US" dirty="0" smtClean="0"/>
              <a:t>▪ SQL-</a:t>
            </a:r>
            <a:r>
              <a:rPr lang="ru-RU" dirty="0" smtClean="0"/>
              <a:t>совместимы</a:t>
            </a:r>
          </a:p>
          <a:p>
            <a:r>
              <a:rPr lang="en-US" dirty="0" smtClean="0"/>
              <a:t>▪ JDBC/ODBC-compliant </a:t>
            </a:r>
            <a:endParaRPr lang="ru-RU" dirty="0" smtClean="0"/>
          </a:p>
          <a:p>
            <a:endParaRPr lang="ru-RU" dirty="0" smtClean="0"/>
          </a:p>
          <a:p>
            <a:r>
              <a:rPr lang="en-US" dirty="0" smtClean="0"/>
              <a:t>▪ </a:t>
            </a:r>
            <a:r>
              <a:rPr lang="ru-RU" dirty="0" smtClean="0"/>
              <a:t>Ключевые возможности: </a:t>
            </a:r>
          </a:p>
          <a:p>
            <a:r>
              <a:rPr lang="ru-RU" dirty="0" smtClean="0"/>
              <a:t>○ </a:t>
            </a:r>
            <a:r>
              <a:rPr lang="en-US" dirty="0" smtClean="0"/>
              <a:t>insert/</a:t>
            </a:r>
            <a:r>
              <a:rPr lang="en-US" dirty="0" err="1" smtClean="0"/>
              <a:t>upsert</a:t>
            </a:r>
            <a:r>
              <a:rPr lang="en-US" dirty="0" smtClean="0"/>
              <a:t> (</a:t>
            </a:r>
            <a:r>
              <a:rPr lang="ru-RU" dirty="0" smtClean="0"/>
              <a:t>!</a:t>
            </a:r>
            <a:r>
              <a:rPr lang="en-US" dirty="0" smtClean="0"/>
              <a:t>)/delete </a:t>
            </a:r>
            <a:endParaRPr lang="ru-RU" dirty="0" smtClean="0"/>
          </a:p>
          <a:p>
            <a:r>
              <a:rPr lang="en-US" dirty="0" smtClean="0"/>
              <a:t>○ </a:t>
            </a:r>
            <a:r>
              <a:rPr lang="ru-RU" dirty="0" err="1" smtClean="0"/>
              <a:t>партиционирование</a:t>
            </a:r>
            <a:r>
              <a:rPr lang="ru-RU" dirty="0" smtClean="0"/>
              <a:t> </a:t>
            </a:r>
          </a:p>
          <a:p>
            <a:r>
              <a:rPr lang="ru-RU" dirty="0" smtClean="0"/>
              <a:t>○ </a:t>
            </a:r>
            <a:r>
              <a:rPr lang="ru-RU" dirty="0" err="1" smtClean="0"/>
              <a:t>шардинг</a:t>
            </a:r>
            <a:r>
              <a:rPr lang="ru-RU" dirty="0" smtClean="0"/>
              <a:t> </a:t>
            </a:r>
          </a:p>
          <a:p>
            <a:r>
              <a:rPr lang="ru-RU" dirty="0" smtClean="0"/>
              <a:t>○ индексы</a:t>
            </a:r>
            <a:endParaRPr lang="ru-RU" dirty="0"/>
          </a:p>
        </p:txBody>
      </p:sp>
      <p:pic>
        <p:nvPicPr>
          <p:cNvPr id="46084" name="Picture 4" descr="Vertica - Revision #12 - Database of Database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8" y="3929066"/>
            <a:ext cx="2214578" cy="739009"/>
          </a:xfrm>
          <a:prstGeom prst="rect">
            <a:avLst/>
          </a:prstGeom>
          <a:noFill/>
        </p:spPr>
      </p:pic>
      <p:pic>
        <p:nvPicPr>
          <p:cNvPr id="46086" name="Picture 6" descr="What's So Special About Snowflake Data Warehouse? | by Manoj Agrawal |  Medium"/>
          <p:cNvPicPr>
            <a:picLocks noChangeAspect="1" noChangeArrowheads="1"/>
          </p:cNvPicPr>
          <p:nvPr/>
        </p:nvPicPr>
        <p:blipFill>
          <a:blip r:embed="rId5"/>
          <a:srcRect l="6893" t="26224" r="6939" b="30506"/>
          <a:stretch>
            <a:fillRect/>
          </a:stretch>
        </p:blipFill>
        <p:spPr bwMode="auto">
          <a:xfrm>
            <a:off x="5500694" y="5000636"/>
            <a:ext cx="2846696" cy="7515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 txBox="1">
            <a:spLocks/>
          </p:cNvSpPr>
          <p:nvPr/>
        </p:nvSpPr>
        <p:spPr>
          <a:xfrm>
            <a:off x="0" y="274638"/>
            <a:ext cx="9144000" cy="86834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2800" dirty="0" smtClean="0"/>
              <a:t>Hive</a:t>
            </a:r>
            <a:endParaRPr lang="ru-RU" sz="2800" b="1" dirty="0"/>
          </a:p>
        </p:txBody>
      </p:sp>
      <p:pic>
        <p:nvPicPr>
          <p:cNvPr id="56322" name="Picture 2" descr="Comparing Apache Hive vs. Spark | Logz.i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43174" y="2786058"/>
            <a:ext cx="4045551" cy="3674843"/>
          </a:xfrm>
          <a:prstGeom prst="rect">
            <a:avLst/>
          </a:prstGeom>
          <a:noFill/>
        </p:spPr>
      </p:pic>
      <p:sp>
        <p:nvSpPr>
          <p:cNvPr id="4" name="Прямоугольник 3"/>
          <p:cNvSpPr/>
          <p:nvPr/>
        </p:nvSpPr>
        <p:spPr>
          <a:xfrm>
            <a:off x="500034" y="1500174"/>
            <a:ext cx="81439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err="1" smtClean="0"/>
              <a:t>Apache</a:t>
            </a:r>
            <a:r>
              <a:rPr lang="ru-RU" sz="1400" dirty="0" smtClean="0"/>
              <a:t> </a:t>
            </a:r>
            <a:r>
              <a:rPr lang="ru-RU" sz="1400" b="1" dirty="0" smtClean="0"/>
              <a:t>Hive</a:t>
            </a:r>
            <a:r>
              <a:rPr lang="ru-RU" sz="1400" dirty="0" smtClean="0"/>
              <a:t> — это распределённая </a:t>
            </a:r>
            <a:r>
              <a:rPr lang="ru-RU" sz="1400" b="1" dirty="0" smtClean="0"/>
              <a:t>SQL-подобная система для анализа больших объёмов данных</a:t>
            </a:r>
            <a:r>
              <a:rPr lang="ru-RU" sz="1400" dirty="0" smtClean="0"/>
              <a:t>, построенная поверх </a:t>
            </a:r>
            <a:r>
              <a:rPr lang="ru-RU" sz="1400" dirty="0" err="1" smtClean="0"/>
              <a:t>Hadoop</a:t>
            </a:r>
            <a:r>
              <a:rPr lang="ru-RU" sz="1400" dirty="0" smtClean="0"/>
              <a:t>. Она позволяет писать SQL-запросы к данным, хранящимся в </a:t>
            </a:r>
            <a:r>
              <a:rPr lang="ru-RU" sz="1400" b="1" dirty="0" smtClean="0"/>
              <a:t>HDFS, S3 и других хранилищах</a:t>
            </a:r>
            <a:r>
              <a:rPr lang="ru-RU" sz="1400" dirty="0" smtClean="0"/>
              <a:t>, и подходит для </a:t>
            </a:r>
            <a:r>
              <a:rPr lang="ru-RU" sz="1400" b="1" dirty="0" smtClean="0"/>
              <a:t>объёмной пакетной обработки данных (</a:t>
            </a:r>
            <a:r>
              <a:rPr lang="ru-RU" sz="1400" b="1" dirty="0" err="1" smtClean="0"/>
              <a:t>batch</a:t>
            </a:r>
            <a:r>
              <a:rPr lang="ru-RU" sz="1400" b="1" dirty="0" smtClean="0"/>
              <a:t> </a:t>
            </a:r>
            <a:r>
              <a:rPr lang="ru-RU" sz="1400" b="1" dirty="0" err="1" smtClean="0"/>
              <a:t>processing</a:t>
            </a:r>
            <a:r>
              <a:rPr lang="ru-RU" sz="1400" b="1" dirty="0" smtClean="0"/>
              <a:t>)</a:t>
            </a:r>
            <a:r>
              <a:rPr lang="ru-RU" sz="1400" dirty="0" smtClean="0"/>
              <a:t>.</a:t>
            </a:r>
            <a:endParaRPr lang="ru-RU" sz="1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 txBox="1">
            <a:spLocks/>
          </p:cNvSpPr>
          <p:nvPr/>
        </p:nvSpPr>
        <p:spPr>
          <a:xfrm>
            <a:off x="0" y="274638"/>
            <a:ext cx="9144000" cy="86834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2800" dirty="0" smtClean="0"/>
              <a:t>Hive | </a:t>
            </a:r>
            <a:r>
              <a:rPr lang="ru-RU" sz="2800" dirty="0" smtClean="0"/>
              <a:t>Форматы файлов</a:t>
            </a:r>
            <a:endParaRPr lang="ru-RU" sz="2800" b="1" dirty="0"/>
          </a:p>
        </p:txBody>
      </p:sp>
      <p:sp>
        <p:nvSpPr>
          <p:cNvPr id="69636" name="AutoShape 4" descr="Apache Hive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9638" name="AutoShape 6" descr="Apache Hive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9640" name="AutoShape 8" descr="Apache Hive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357290" y="1857364"/>
            <a:ext cx="4572000" cy="249299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 smtClean="0"/>
              <a:t>Поддерживаемые форматы файлов: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dirty="0" smtClean="0"/>
              <a:t> CSV / TSV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dirty="0" smtClean="0"/>
              <a:t> JSON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dirty="0" smtClean="0"/>
              <a:t> Parquet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dirty="0" smtClean="0"/>
              <a:t> ORC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dirty="0" smtClean="0"/>
              <a:t> Avro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dirty="0" smtClean="0"/>
              <a:t> </a:t>
            </a:r>
            <a:r>
              <a:rPr lang="en-US" dirty="0" err="1" smtClean="0"/>
              <a:t>TextFile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 txBox="1">
            <a:spLocks/>
          </p:cNvSpPr>
          <p:nvPr/>
        </p:nvSpPr>
        <p:spPr>
          <a:xfrm>
            <a:off x="0" y="274638"/>
            <a:ext cx="9144000" cy="86834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2800" dirty="0" smtClean="0"/>
              <a:t>Hive | </a:t>
            </a:r>
            <a:r>
              <a:rPr lang="ru-RU" sz="2800" dirty="0" smtClean="0"/>
              <a:t>Виды таблиц</a:t>
            </a:r>
            <a:endParaRPr lang="ru-RU" sz="2800" b="1" dirty="0"/>
          </a:p>
        </p:txBody>
      </p:sp>
      <p:sp>
        <p:nvSpPr>
          <p:cNvPr id="69636" name="AutoShape 4" descr="Apache Hive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9638" name="AutoShape 6" descr="Apache Hive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9640" name="AutoShape 8" descr="Apache Hive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/>
        </p:nvGraphicFramePr>
        <p:xfrm>
          <a:off x="1000100" y="2500306"/>
          <a:ext cx="7143800" cy="1493520"/>
        </p:xfrm>
        <a:graphic>
          <a:graphicData uri="http://schemas.openxmlformats.org/drawingml/2006/table">
            <a:tbl>
              <a:tblPr/>
              <a:tblGrid>
                <a:gridCol w="2286016"/>
                <a:gridCol w="4857784"/>
              </a:tblGrid>
              <a:tr h="0">
                <a:tc>
                  <a:txBody>
                    <a:bodyPr/>
                    <a:lstStyle/>
                    <a:p>
                      <a:r>
                        <a:rPr lang="ru-RU" sz="1600" dirty="0"/>
                        <a:t>Тип таблицы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Особенности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1"/>
                        <a:t>Managed (internal)</a:t>
                      </a:r>
                      <a:endParaRPr lang="en-US" sz="16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/>
                        <a:t>Hive управляет и метаданными, и файлами в HDFS. Удаление таблицы → удаление данных.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1"/>
                        <a:t>External</a:t>
                      </a:r>
                      <a:endParaRPr lang="en-US" sz="16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Hive управляет только метаданными. Удаление таблицы → данные остаются в HDFS.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 txBox="1">
            <a:spLocks/>
          </p:cNvSpPr>
          <p:nvPr/>
        </p:nvSpPr>
        <p:spPr>
          <a:xfrm>
            <a:off x="0" y="274638"/>
            <a:ext cx="9144000" cy="86834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2800" dirty="0" smtClean="0"/>
              <a:t>Hive | </a:t>
            </a:r>
            <a:r>
              <a:rPr lang="ru-RU" sz="2800" dirty="0" smtClean="0"/>
              <a:t>Оптимизация</a:t>
            </a:r>
            <a:endParaRPr lang="ru-RU" sz="2800" b="1" dirty="0"/>
          </a:p>
        </p:txBody>
      </p:sp>
      <p:sp>
        <p:nvSpPr>
          <p:cNvPr id="69636" name="AutoShape 4" descr="Apache Hive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9638" name="AutoShape 6" descr="Apache Hive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9640" name="AutoShape 8" descr="Apache Hive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928662" y="2428868"/>
            <a:ext cx="707236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 smtClean="0"/>
              <a:t>Партиционирование</a:t>
            </a:r>
            <a:r>
              <a:rPr lang="ru-RU" dirty="0" smtClean="0"/>
              <a:t> — разбивка таблицы по значениям колонок (например: year=2024/month=05)</a:t>
            </a:r>
          </a:p>
          <a:p>
            <a:endParaRPr lang="ru-RU" dirty="0" smtClean="0"/>
          </a:p>
          <a:p>
            <a:r>
              <a:rPr lang="ru-RU" b="1" dirty="0" err="1" smtClean="0"/>
              <a:t>Бакетизация</a:t>
            </a:r>
            <a:r>
              <a:rPr lang="ru-RU" dirty="0" smtClean="0"/>
              <a:t> — </a:t>
            </a:r>
            <a:r>
              <a:rPr lang="ru-RU" dirty="0" err="1" smtClean="0"/>
              <a:t>хэш-разбиение</a:t>
            </a:r>
            <a:r>
              <a:rPr lang="ru-RU" dirty="0" smtClean="0"/>
              <a:t> по колонке, ускоряет </a:t>
            </a:r>
            <a:r>
              <a:rPr lang="ru-RU" dirty="0" err="1" smtClean="0"/>
              <a:t>join'ы</a:t>
            </a:r>
            <a:r>
              <a:rPr lang="ru-RU" dirty="0" smtClean="0"/>
              <a:t> и выборку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970">
              <a:lnSpc>
                <a:spcPct val="100000"/>
              </a:lnSpc>
              <a:spcBef>
                <a:spcPts val="100"/>
              </a:spcBef>
            </a:pPr>
            <a:r>
              <a:rPr dirty="0"/>
              <a:t>Сравнение</a:t>
            </a:r>
            <a:r>
              <a:rPr spc="-110" dirty="0"/>
              <a:t> </a:t>
            </a:r>
            <a:r>
              <a:rPr spc="-20" dirty="0"/>
              <a:t>СУБД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3587" y="276351"/>
            <a:ext cx="33528" cy="44500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1" y="2717606"/>
            <a:ext cx="2175253" cy="341201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92024" y="1069341"/>
            <a:ext cx="1416685" cy="8752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Arial"/>
                <a:cs typeface="Arial"/>
              </a:rPr>
              <a:t>Персональные:</a:t>
            </a:r>
            <a:endParaRPr sz="1400">
              <a:latin typeface="Arial"/>
              <a:cs typeface="Arial"/>
            </a:endParaRPr>
          </a:p>
          <a:p>
            <a:pPr marL="469265" indent="-316865">
              <a:lnSpc>
                <a:spcPct val="100000"/>
              </a:lnSpc>
              <a:buFont typeface="Microsoft Sans Serif"/>
              <a:buChar char="●"/>
              <a:tabLst>
                <a:tab pos="469265" algn="l"/>
              </a:tabLst>
            </a:pPr>
            <a:r>
              <a:rPr sz="1400" spc="-10" dirty="0">
                <a:latin typeface="Arial MT"/>
                <a:cs typeface="Arial MT"/>
              </a:rPr>
              <a:t>dBASE,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ct val="100000"/>
              </a:lnSpc>
              <a:buFont typeface="Microsoft Sans Serif"/>
              <a:buChar char="●"/>
              <a:tabLst>
                <a:tab pos="469265" algn="l"/>
              </a:tabLst>
            </a:pPr>
            <a:r>
              <a:rPr sz="1400" spc="-10" dirty="0">
                <a:latin typeface="Arial MT"/>
                <a:cs typeface="Arial MT"/>
              </a:rPr>
              <a:t>FoxPro,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ct val="100000"/>
              </a:lnSpc>
              <a:buFont typeface="Microsoft Sans Serif"/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MS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Access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26812" y="2738453"/>
            <a:ext cx="2422932" cy="339033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345938" y="1082040"/>
            <a:ext cx="2282190" cy="109068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Arial"/>
                <a:cs typeface="Arial"/>
              </a:rPr>
              <a:t>Многопользовательские:</a:t>
            </a:r>
            <a:endParaRPr sz="1400">
              <a:latin typeface="Arial"/>
              <a:cs typeface="Arial"/>
            </a:endParaRPr>
          </a:p>
          <a:p>
            <a:pPr marL="469265" indent="-316865">
              <a:lnSpc>
                <a:spcPct val="100000"/>
              </a:lnSpc>
              <a:buFont typeface="Microsoft Sans Serif"/>
              <a:buChar char="●"/>
              <a:tabLst>
                <a:tab pos="469265" algn="l"/>
              </a:tabLst>
            </a:pPr>
            <a:r>
              <a:rPr sz="1400" spc="-10" dirty="0">
                <a:latin typeface="Arial MT"/>
                <a:cs typeface="Arial MT"/>
              </a:rPr>
              <a:t>Oracle,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ct val="100000"/>
              </a:lnSpc>
              <a:buFont typeface="Microsoft Sans Serif"/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IBM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DB2,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ct val="100000"/>
              </a:lnSpc>
              <a:buFont typeface="Microsoft Sans Serif"/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Microsoft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SQL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Server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ct val="100000"/>
              </a:lnSpc>
              <a:buFont typeface="Microsoft Sans Serif"/>
              <a:buChar char="●"/>
              <a:tabLst>
                <a:tab pos="469265" algn="l"/>
              </a:tabLst>
            </a:pPr>
            <a:r>
              <a:rPr sz="1400" b="1" spc="-10" dirty="0">
                <a:latin typeface="Arial"/>
                <a:cs typeface="Arial"/>
              </a:rPr>
              <a:t>Postgres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48662" y="4934205"/>
            <a:ext cx="2919095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Arial"/>
                <a:cs typeface="Arial"/>
              </a:rPr>
              <a:t>Недостатки</a:t>
            </a:r>
            <a:r>
              <a:rPr sz="1200" spc="-10" dirty="0">
                <a:latin typeface="Arial MT"/>
                <a:cs typeface="Arial MT"/>
              </a:rPr>
              <a:t>:</a:t>
            </a:r>
            <a:endParaRPr sz="1200">
              <a:latin typeface="Arial MT"/>
              <a:cs typeface="Arial MT"/>
            </a:endParaRPr>
          </a:p>
          <a:p>
            <a:pPr marL="469265" indent="-30416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200" dirty="0">
                <a:latin typeface="Microsoft Sans Serif"/>
                <a:cs typeface="Microsoft Sans Serif"/>
              </a:rPr>
              <a:t>большой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объем</a:t>
            </a:r>
            <a:r>
              <a:rPr sz="1200" spc="-5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сетевого</a:t>
            </a:r>
            <a:r>
              <a:rPr sz="1200" spc="-60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трафика</a:t>
            </a:r>
            <a:endParaRPr sz="1200">
              <a:latin typeface="Microsoft Sans Serif"/>
              <a:cs typeface="Microsoft Sans Serif"/>
            </a:endParaRPr>
          </a:p>
          <a:p>
            <a:pPr marL="469900" marR="186690" indent="-304800">
              <a:lnSpc>
                <a:spcPct val="100000"/>
              </a:lnSpc>
              <a:buChar char="●"/>
              <a:tabLst>
                <a:tab pos="469900" algn="l"/>
              </a:tabLst>
            </a:pPr>
            <a:r>
              <a:rPr sz="1200" spc="-10" dirty="0">
                <a:latin typeface="Microsoft Sans Serif"/>
                <a:cs typeface="Microsoft Sans Serif"/>
              </a:rPr>
              <a:t>копия</a:t>
            </a:r>
            <a:r>
              <a:rPr sz="1200" spc="-35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СУБД</a:t>
            </a:r>
            <a:r>
              <a:rPr sz="1200" spc="-3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на</a:t>
            </a:r>
            <a:r>
              <a:rPr sz="1200" spc="-40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каждой</a:t>
            </a:r>
            <a:r>
              <a:rPr sz="1200" spc="-35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рабочей станции</a:t>
            </a:r>
            <a:endParaRPr sz="1200">
              <a:latin typeface="Microsoft Sans Serif"/>
              <a:cs typeface="Microsoft Sans Serif"/>
            </a:endParaRPr>
          </a:p>
          <a:p>
            <a:pPr marL="469900" marR="730885" indent="-304800" algn="just">
              <a:lnSpc>
                <a:spcPct val="100000"/>
              </a:lnSpc>
              <a:buChar char="●"/>
              <a:tabLst>
                <a:tab pos="469900" algn="l"/>
                <a:tab pos="473075" algn="l"/>
              </a:tabLst>
            </a:pPr>
            <a:r>
              <a:rPr sz="1200" dirty="0">
                <a:latin typeface="Microsoft Sans Serif"/>
                <a:cs typeface="Microsoft Sans Serif"/>
              </a:rPr>
              <a:t>	сложность</a:t>
            </a:r>
            <a:r>
              <a:rPr sz="1200" spc="-80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обеспечения </a:t>
            </a:r>
            <a:r>
              <a:rPr sz="1200" dirty="0">
                <a:latin typeface="Microsoft Sans Serif"/>
                <a:cs typeface="Microsoft Sans Serif"/>
              </a:rPr>
              <a:t>параллельной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работы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spc="-50" dirty="0">
                <a:latin typeface="Microsoft Sans Serif"/>
                <a:cs typeface="Microsoft Sans Serif"/>
              </a:rPr>
              <a:t>и </a:t>
            </a:r>
            <a:r>
              <a:rPr sz="1200" dirty="0">
                <a:latin typeface="Microsoft Sans Serif"/>
                <a:cs typeface="Microsoft Sans Serif"/>
              </a:rPr>
              <a:t>целостности</a:t>
            </a:r>
            <a:r>
              <a:rPr sz="1200" spc="-50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данных</a:t>
            </a:r>
            <a:endParaRPr sz="1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97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Многопользовательские</a:t>
            </a:r>
            <a:r>
              <a:rPr spc="25" dirty="0"/>
              <a:t> </a:t>
            </a:r>
            <a:r>
              <a:rPr spc="-20" dirty="0"/>
              <a:t>СУБД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3587" y="276351"/>
            <a:ext cx="33528" cy="44500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2024" y="1110487"/>
            <a:ext cx="6337430" cy="149079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10" dirty="0">
                <a:latin typeface="Arial"/>
                <a:cs typeface="Arial"/>
              </a:rPr>
              <a:t>Преимущества</a:t>
            </a:r>
            <a:r>
              <a:rPr sz="1600" spc="-10" dirty="0">
                <a:latin typeface="Arial MT"/>
                <a:cs typeface="Arial MT"/>
              </a:rPr>
              <a:t>:</a:t>
            </a:r>
            <a:endParaRPr sz="1600">
              <a:latin typeface="Arial MT"/>
              <a:cs typeface="Arial MT"/>
            </a:endParaRPr>
          </a:p>
          <a:p>
            <a:pPr marL="469265" indent="-31686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600" dirty="0">
                <a:latin typeface="Microsoft Sans Serif"/>
                <a:cs typeface="Microsoft Sans Serif"/>
              </a:rPr>
              <a:t>Широкий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доступ</a:t>
            </a:r>
            <a:r>
              <a:rPr sz="1600" spc="-5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к</a:t>
            </a:r>
            <a:r>
              <a:rPr sz="1600" spc="-5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существующим</a:t>
            </a:r>
            <a:r>
              <a:rPr sz="1600" spc="-4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БД</a:t>
            </a:r>
            <a:endParaRPr sz="1600">
              <a:latin typeface="Microsoft Sans Serif"/>
              <a:cs typeface="Microsoft Sans Serif"/>
            </a:endParaRPr>
          </a:p>
          <a:p>
            <a:pPr marL="469265" indent="-31686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600" dirty="0">
                <a:latin typeface="Microsoft Sans Serif"/>
                <a:cs typeface="Microsoft Sans Serif"/>
              </a:rPr>
              <a:t>Повышение</a:t>
            </a:r>
            <a:r>
              <a:rPr sz="1600" spc="4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производительности</a:t>
            </a:r>
            <a:r>
              <a:rPr sz="1600" spc="1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системы</a:t>
            </a:r>
            <a:endParaRPr sz="1600">
              <a:latin typeface="Microsoft Sans Serif"/>
              <a:cs typeface="Microsoft Sans Serif"/>
            </a:endParaRPr>
          </a:p>
          <a:p>
            <a:pPr marL="469265" indent="-31686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600" dirty="0">
                <a:latin typeface="Microsoft Sans Serif"/>
                <a:cs typeface="Microsoft Sans Serif"/>
              </a:rPr>
              <a:t>Снижение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стоимости</a:t>
            </a:r>
            <a:r>
              <a:rPr sz="1600" spc="-5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аппаратного</a:t>
            </a:r>
            <a:r>
              <a:rPr sz="1600" spc="-5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обеспечения</a:t>
            </a:r>
            <a:endParaRPr sz="1600">
              <a:latin typeface="Microsoft Sans Serif"/>
              <a:cs typeface="Microsoft Sans Serif"/>
            </a:endParaRPr>
          </a:p>
          <a:p>
            <a:pPr marL="469265" indent="-31686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600" dirty="0">
                <a:latin typeface="Microsoft Sans Serif"/>
                <a:cs typeface="Microsoft Sans Serif"/>
              </a:rPr>
              <a:t>Повышение</a:t>
            </a:r>
            <a:r>
              <a:rPr sz="1600" spc="2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уровня</a:t>
            </a:r>
            <a:r>
              <a:rPr sz="1600" spc="4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непротиворечивости данных</a:t>
            </a:r>
            <a:endParaRPr sz="1600">
              <a:latin typeface="Microsoft Sans Serif"/>
              <a:cs typeface="Microsoft Sans Serif"/>
            </a:endParaRPr>
          </a:p>
          <a:p>
            <a:pPr marL="469265" indent="-31686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600" spc="-10" dirty="0">
                <a:latin typeface="Microsoft Sans Serif"/>
                <a:cs typeface="Microsoft Sans Serif"/>
              </a:rPr>
              <a:t>Отказоустойчивость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091" y="287528"/>
            <a:ext cx="270383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Black"/>
                <a:cs typeface="Arial Black"/>
              </a:rPr>
              <a:t>Рейтинг</a:t>
            </a:r>
            <a:r>
              <a:rPr sz="1800" spc="-70" dirty="0">
                <a:solidFill>
                  <a:srgbClr val="7E7E7E"/>
                </a:solidFill>
                <a:latin typeface="Arial Black"/>
                <a:cs typeface="Arial Black"/>
              </a:rPr>
              <a:t> </a:t>
            </a:r>
            <a:r>
              <a:rPr sz="1800" dirty="0">
                <a:solidFill>
                  <a:srgbClr val="7E7E7E"/>
                </a:solidFill>
                <a:latin typeface="Arial Black"/>
                <a:cs typeface="Arial Black"/>
              </a:rPr>
              <a:t>СУБД</a:t>
            </a:r>
            <a:r>
              <a:rPr sz="1800" spc="-70" dirty="0">
                <a:solidFill>
                  <a:srgbClr val="7E7E7E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Black"/>
                <a:cs typeface="Arial Black"/>
              </a:rPr>
              <a:t>(2023)</a:t>
            </a:r>
            <a:endParaRPr sz="1800">
              <a:latin typeface="Arial Black"/>
              <a:cs typeface="Arial Black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08431" y="276351"/>
            <a:ext cx="8060690" cy="6350000"/>
            <a:chOff x="408431" y="207263"/>
            <a:chExt cx="8060690" cy="4762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587" y="207263"/>
              <a:ext cx="33528" cy="3337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431" y="518159"/>
              <a:ext cx="8060435" cy="44516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Введение в </a:t>
            </a:r>
            <a:r>
              <a:rPr lang="en-US" dirty="0" smtClean="0"/>
              <a:t>SQL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24650" y="4819650"/>
            <a:ext cx="2419350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Конвейер обработки данных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24650" y="4819650"/>
            <a:ext cx="2419350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8095C33-D32E-4687-882C-E97690164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rtl="0"/>
            <a:r>
              <a:rPr lang="en-US" altLang="ru-RU" dirty="0"/>
              <a:t>Хранение данных на разных носителях</a:t>
            </a:r>
            <a:endParaRPr lang="ru-RU" dirty="0"/>
          </a:p>
        </p:txBody>
      </p:sp>
      <p:grpSp>
        <p:nvGrpSpPr>
          <p:cNvPr id="3" name="Group 18">
            <a:extLst>
              <a:ext uri="{FF2B5EF4-FFF2-40B4-BE49-F238E27FC236}">
                <a16:creationId xmlns:a16="http://schemas.microsoft.com/office/drawing/2014/main" xmlns="" id="{F3A6B13B-FEC1-4615-BFCD-6C09CAEF9CCA}"/>
              </a:ext>
            </a:extLst>
          </p:cNvPr>
          <p:cNvGrpSpPr/>
          <p:nvPr/>
        </p:nvGrpSpPr>
        <p:grpSpPr>
          <a:xfrm>
            <a:off x="1668065" y="1885950"/>
            <a:ext cx="5807869" cy="3646269"/>
            <a:chOff x="896938" y="1371600"/>
            <a:chExt cx="7743825" cy="4861691"/>
          </a:xfrm>
        </p:grpSpPr>
        <p:grpSp>
          <p:nvGrpSpPr>
            <p:cNvPr id="4" name="Group 2">
              <a:extLst>
                <a:ext uri="{FF2B5EF4-FFF2-40B4-BE49-F238E27FC236}">
                  <a16:creationId xmlns:a16="http://schemas.microsoft.com/office/drawing/2014/main" xmlns="" id="{C6C3D7F3-2AA9-4E05-9B2F-7BFFCFBBC0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67513" y="4192588"/>
              <a:ext cx="1682750" cy="1303337"/>
              <a:chOff x="960" y="684"/>
              <a:chExt cx="532" cy="412"/>
            </a:xfrm>
          </p:grpSpPr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xmlns="" id="{6E1C1321-DBEE-4844-A802-53080EE64AA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60" y="768"/>
                <a:ext cx="532" cy="246"/>
              </a:xfrm>
              <a:prstGeom prst="rect">
                <a:avLst/>
              </a:prstGeom>
              <a:solidFill>
                <a:schemeClr val="folHlink"/>
              </a:solidFill>
              <a:ln w="3175">
                <a:solidFill>
                  <a:schemeClr val="folHlink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rtl="0" eaLnBrk="1" hangingPunct="1">
                  <a:spcBef>
                    <a:spcPct val="20000"/>
                  </a:spcBef>
                  <a:buClr>
                    <a:srgbClr val="FF0000"/>
                  </a:buClr>
                  <a:buFont typeface="Arial" panose="020B0604020202020204" pitchFamily="34" charset="0"/>
                  <a:buNone/>
                </a:pPr>
                <a:endParaRPr lang="en-IN" altLang="ru-RU" sz="1350"/>
              </a:p>
            </p:txBody>
          </p:sp>
          <p:sp>
            <p:nvSpPr>
              <p:cNvPr id="6" name="Oval 4">
                <a:extLst>
                  <a:ext uri="{FF2B5EF4-FFF2-40B4-BE49-F238E27FC236}">
                    <a16:creationId xmlns:a16="http://schemas.microsoft.com/office/drawing/2014/main" xmlns="" id="{B6DD95E4-438F-403D-AF6A-FC9E94BF3D9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60" y="684"/>
                <a:ext cx="532" cy="158"/>
              </a:xfrm>
              <a:prstGeom prst="ellipse">
                <a:avLst/>
              </a:prstGeom>
              <a:solidFill>
                <a:schemeClr val="accent1"/>
              </a:solidFill>
              <a:ln w="3175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rtl="0" eaLnBrk="1" hangingPunct="1">
                  <a:spcBef>
                    <a:spcPct val="20000"/>
                  </a:spcBef>
                  <a:buClr>
                    <a:srgbClr val="FF0000"/>
                  </a:buClr>
                  <a:buFont typeface="Arial" panose="020B0604020202020204" pitchFamily="34" charset="0"/>
                  <a:buNone/>
                </a:pPr>
                <a:endParaRPr lang="en-IN" altLang="ru-RU" sz="1350"/>
              </a:p>
            </p:txBody>
          </p:sp>
          <p:sp>
            <p:nvSpPr>
              <p:cNvPr id="7" name="Oval 5">
                <a:extLst>
                  <a:ext uri="{FF2B5EF4-FFF2-40B4-BE49-F238E27FC236}">
                    <a16:creationId xmlns:a16="http://schemas.microsoft.com/office/drawing/2014/main" xmlns="" id="{689C57C7-0DC5-4CFC-9D01-E004CA08122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60" y="938"/>
                <a:ext cx="532" cy="158"/>
              </a:xfrm>
              <a:prstGeom prst="ellipse">
                <a:avLst/>
              </a:prstGeom>
              <a:solidFill>
                <a:schemeClr val="folHlink"/>
              </a:solidFill>
              <a:ln w="3175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rtl="0" eaLnBrk="1" hangingPunct="1">
                  <a:spcBef>
                    <a:spcPct val="20000"/>
                  </a:spcBef>
                  <a:buClr>
                    <a:srgbClr val="FF0000"/>
                  </a:buClr>
                  <a:buFont typeface="Arial" panose="020B0604020202020204" pitchFamily="34" charset="0"/>
                  <a:buNone/>
                </a:pPr>
                <a:endParaRPr lang="en-IN" altLang="ru-RU" sz="1350"/>
              </a:p>
            </p:txBody>
          </p:sp>
        </p:grp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xmlns="" id="{E3BD5CC2-F7BF-497E-9340-9180973D9F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938" y="5595938"/>
              <a:ext cx="1608137" cy="637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1913" tIns="30956" rIns="61913" bIns="30956">
              <a:spAutoFit/>
            </a:bodyPr>
            <a:lstStyle>
              <a:lvl1pPr defTabSz="82232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82232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82232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82232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82232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8223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8223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8223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8223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>
                <a:spcBef>
                  <a:spcPct val="50000"/>
                </a:spcBef>
              </a:pPr>
              <a:r>
                <a:rPr lang="en-US" altLang="ru-RU" sz="1350"/>
                <a:t>Электронная таблица</a:t>
              </a:r>
            </a:p>
          </p:txBody>
        </p:sp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xmlns="" id="{69998B14-ECB4-4F75-AF3B-2841309C0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5201" y="5727700"/>
              <a:ext cx="1716088" cy="360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1913" tIns="30956" rIns="61913" bIns="30956">
              <a:spAutoFit/>
            </a:bodyPr>
            <a:lstStyle>
              <a:lvl1pPr defTabSz="82232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82232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82232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82232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82232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8223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8223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8223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8223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>
                <a:spcBef>
                  <a:spcPct val="50000"/>
                </a:spcBef>
              </a:pPr>
              <a:r>
                <a:rPr lang="en-US" altLang="ru-RU" sz="1350" dirty="0" err="1"/>
                <a:t>Шкаф</a:t>
              </a:r>
              <a:r>
                <a:rPr lang="en-US" altLang="ru-RU" sz="1350" dirty="0"/>
                <a:t> </a:t>
              </a:r>
              <a:r>
                <a:rPr lang="en-US" altLang="ru-RU" sz="1350" dirty="0" err="1"/>
                <a:t>для</a:t>
              </a:r>
              <a:r>
                <a:rPr lang="en-US" altLang="ru-RU" sz="1350" dirty="0"/>
                <a:t> </a:t>
              </a:r>
              <a:r>
                <a:rPr lang="en-US" altLang="ru-RU" sz="1350" dirty="0" err="1"/>
                <a:t>хранения</a:t>
              </a:r>
              <a:r>
                <a:rPr lang="en-US" altLang="ru-RU" sz="1350" dirty="0"/>
                <a:t> </a:t>
              </a:r>
              <a:r>
                <a:rPr lang="en-US" altLang="ru-RU" sz="1350" dirty="0" err="1"/>
                <a:t>документов</a:t>
              </a:r>
              <a:endParaRPr lang="en-US" altLang="ru-RU" sz="1350" dirty="0"/>
            </a:p>
          </p:txBody>
        </p:sp>
        <p:sp>
          <p:nvSpPr>
            <p:cNvPr id="10" name="Rectangle 11">
              <a:extLst>
                <a:ext uri="{FF2B5EF4-FFF2-40B4-BE49-F238E27FC236}">
                  <a16:creationId xmlns:a16="http://schemas.microsoft.com/office/drawing/2014/main" xmlns="" id="{5D8CE4C0-E4EF-47E3-B0BF-FCF4F4F02A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275" y="5735638"/>
              <a:ext cx="1579563" cy="360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1913" tIns="30956" rIns="61913" bIns="30956">
              <a:spAutoFit/>
            </a:bodyPr>
            <a:lstStyle>
              <a:lvl1pPr defTabSz="82232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82232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82232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82232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82232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8223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8223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8223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8223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>
                <a:spcBef>
                  <a:spcPct val="50000"/>
                </a:spcBef>
              </a:pPr>
              <a:r>
                <a:rPr lang="en-US" altLang="ru-RU" sz="1350"/>
                <a:t>База данных</a:t>
              </a: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xmlns="" id="{FA3A7C23-9C10-4178-BD38-15F817E1F037}"/>
                </a:ext>
              </a:extLst>
            </p:cNvPr>
            <p:cNvSpPr>
              <a:spLocks/>
            </p:cNvSpPr>
            <p:nvPr/>
          </p:nvSpPr>
          <p:spPr bwMode="gray">
            <a:xfrm>
              <a:off x="1704975" y="3429000"/>
              <a:ext cx="1343025" cy="1066800"/>
            </a:xfrm>
            <a:custGeom>
              <a:avLst/>
              <a:gdLst>
                <a:gd name="T0" fmla="*/ 2147483647 w 1632"/>
                <a:gd name="T1" fmla="*/ 0 h 912"/>
                <a:gd name="T2" fmla="*/ 2147483647 w 1632"/>
                <a:gd name="T3" fmla="*/ 2147483647 h 912"/>
                <a:gd name="T4" fmla="*/ 0 w 1632"/>
                <a:gd name="T5" fmla="*/ 2147483647 h 912"/>
                <a:gd name="T6" fmla="*/ 0 w 1632"/>
                <a:gd name="T7" fmla="*/ 2147483647 h 9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32"/>
                <a:gd name="T13" fmla="*/ 0 h 912"/>
                <a:gd name="T14" fmla="*/ 1632 w 1632"/>
                <a:gd name="T15" fmla="*/ 912 h 9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32" h="912">
                  <a:moveTo>
                    <a:pt x="1632" y="0"/>
                  </a:moveTo>
                  <a:lnTo>
                    <a:pt x="1632" y="432"/>
                  </a:lnTo>
                  <a:lnTo>
                    <a:pt x="0" y="432"/>
                  </a:lnTo>
                  <a:lnTo>
                    <a:pt x="0" y="912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rtl="0"/>
              <a:endParaRPr lang="ru-RU" sz="1350"/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xmlns="" id="{F48BA1B2-FE3F-4B23-9D25-E7ADEBEBBDEC}"/>
                </a:ext>
              </a:extLst>
            </p:cNvPr>
            <p:cNvSpPr>
              <a:spLocks/>
            </p:cNvSpPr>
            <p:nvPr/>
          </p:nvSpPr>
          <p:spPr bwMode="gray">
            <a:xfrm>
              <a:off x="5638800" y="3657600"/>
              <a:ext cx="1143000" cy="1066800"/>
            </a:xfrm>
            <a:custGeom>
              <a:avLst/>
              <a:gdLst>
                <a:gd name="T0" fmla="*/ 0 w 720"/>
                <a:gd name="T1" fmla="*/ 0 h 528"/>
                <a:gd name="T2" fmla="*/ 0 w 720"/>
                <a:gd name="T3" fmla="*/ 2147483647 h 528"/>
                <a:gd name="T4" fmla="*/ 2147483647 w 720"/>
                <a:gd name="T5" fmla="*/ 2147483647 h 528"/>
                <a:gd name="T6" fmla="*/ 0 60000 65536"/>
                <a:gd name="T7" fmla="*/ 0 60000 65536"/>
                <a:gd name="T8" fmla="*/ 0 60000 65536"/>
                <a:gd name="T9" fmla="*/ 0 w 720"/>
                <a:gd name="T10" fmla="*/ 0 h 528"/>
                <a:gd name="T11" fmla="*/ 720 w 720"/>
                <a:gd name="T12" fmla="*/ 528 h 5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0" h="528">
                  <a:moveTo>
                    <a:pt x="0" y="0"/>
                  </a:moveTo>
                  <a:lnTo>
                    <a:pt x="0" y="528"/>
                  </a:lnTo>
                  <a:lnTo>
                    <a:pt x="720" y="528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rtl="0"/>
              <a:endParaRPr lang="ru-RU" sz="1350"/>
            </a:p>
          </p:txBody>
        </p:sp>
        <p:pic>
          <p:nvPicPr>
            <p:cNvPr id="13" name="Picture 15" descr="C:\temp\offic006.gif">
              <a:extLst>
                <a:ext uri="{FF2B5EF4-FFF2-40B4-BE49-F238E27FC236}">
                  <a16:creationId xmlns:a16="http://schemas.microsoft.com/office/drawing/2014/main" xmlns="" id="{32706A46-48EE-4816-A86F-4A1B3994D0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3756025" y="4429125"/>
              <a:ext cx="1292225" cy="1292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6" descr="C:\temp\docum021.gif">
              <a:extLst>
                <a:ext uri="{FF2B5EF4-FFF2-40B4-BE49-F238E27FC236}">
                  <a16:creationId xmlns:a16="http://schemas.microsoft.com/office/drawing/2014/main" xmlns="" id="{791AA227-7A84-4136-8A81-5F6AF07C3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1231900" y="4333875"/>
              <a:ext cx="936625" cy="1292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7" descr="C:\temp\table002.gif">
              <a:extLst>
                <a:ext uri="{FF2B5EF4-FFF2-40B4-BE49-F238E27FC236}">
                  <a16:creationId xmlns:a16="http://schemas.microsoft.com/office/drawing/2014/main" xmlns="" id="{78CA2D51-BDA8-47C8-BE59-CC0E71342B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7772400" y="4622800"/>
              <a:ext cx="868363" cy="116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xmlns="" id="{A0D3D2F8-72EC-491B-A598-AB9AA7CBCFE0}"/>
                </a:ext>
              </a:extLst>
            </p:cNvPr>
            <p:cNvSpPr>
              <a:spLocks/>
            </p:cNvSpPr>
            <p:nvPr/>
          </p:nvSpPr>
          <p:spPr bwMode="gray">
            <a:xfrm>
              <a:off x="4395788" y="3646488"/>
              <a:ext cx="1587" cy="846137"/>
            </a:xfrm>
            <a:custGeom>
              <a:avLst/>
              <a:gdLst>
                <a:gd name="T0" fmla="*/ 0 w 3"/>
                <a:gd name="T1" fmla="*/ 0 h 533"/>
                <a:gd name="T2" fmla="*/ 2147483647 w 3"/>
                <a:gd name="T3" fmla="*/ 2147483647 h 533"/>
                <a:gd name="T4" fmla="*/ 0 60000 65536"/>
                <a:gd name="T5" fmla="*/ 0 60000 65536"/>
                <a:gd name="T6" fmla="*/ 0 w 3"/>
                <a:gd name="T7" fmla="*/ 0 h 533"/>
                <a:gd name="T8" fmla="*/ 3 w 3"/>
                <a:gd name="T9" fmla="*/ 533 h 53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" h="533">
                  <a:moveTo>
                    <a:pt x="0" y="0"/>
                  </a:moveTo>
                  <a:lnTo>
                    <a:pt x="3" y="533"/>
                  </a:ln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rtl="0"/>
              <a:endParaRPr lang="ru-RU" sz="1350"/>
            </a:p>
          </p:txBody>
        </p:sp>
        <p:pic>
          <p:nvPicPr>
            <p:cNvPr id="17" name="Picture 23" descr="C:\salome_official\projects\11gR2\screenshots\intro_s17_a.gif">
              <a:extLst>
                <a:ext uri="{FF2B5EF4-FFF2-40B4-BE49-F238E27FC236}">
                  <a16:creationId xmlns:a16="http://schemas.microsoft.com/office/drawing/2014/main" xmlns="" id="{93BC80B5-A01E-4943-BB93-E4F4D32372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600" y="1371600"/>
              <a:ext cx="5360988" cy="2057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4" descr="C:\salome_official\projects\11gR2\screenshots\intro_s017_b.gif">
              <a:extLst>
                <a:ext uri="{FF2B5EF4-FFF2-40B4-BE49-F238E27FC236}">
                  <a16:creationId xmlns:a16="http://schemas.microsoft.com/office/drawing/2014/main" xmlns="" id="{0424AA9B-9974-44DE-94A7-C35908D72E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8600" y="2057400"/>
              <a:ext cx="3554413" cy="16002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3394754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D6BC61-10A8-47D4-8459-0262C895F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 rtl="0"/>
            <a:r>
              <a:rPr lang="en-US" altLang="ru-RU" dirty="0"/>
              <a:t>Определение реляционной базы данных</a:t>
            </a:r>
            <a:endParaRPr lang="ru-RU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E334AE7B-8340-4A3D-B588-96CA3E52CF00}"/>
              </a:ext>
            </a:extLst>
          </p:cNvPr>
          <p:cNvGrpSpPr>
            <a:grpSpLocks/>
          </p:cNvGrpSpPr>
          <p:nvPr/>
        </p:nvGrpSpPr>
        <p:grpSpPr bwMode="auto">
          <a:xfrm>
            <a:off x="3429000" y="2493963"/>
            <a:ext cx="1835150" cy="1420812"/>
            <a:chOff x="960" y="684"/>
            <a:chExt cx="532" cy="412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xmlns="" id="{9263D094-D2CB-433A-A41F-EB43351C22A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60" y="768"/>
              <a:ext cx="532" cy="246"/>
            </a:xfrm>
            <a:prstGeom prst="rect">
              <a:avLst/>
            </a:prstGeom>
            <a:solidFill>
              <a:schemeClr val="folHlink"/>
            </a:solidFill>
            <a:ln w="3175">
              <a:solidFill>
                <a:schemeClr val="folHlink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20000"/>
                </a:spcBef>
                <a:buClr>
                  <a:srgbClr val="FF0000"/>
                </a:buClr>
                <a:buFont typeface="Arial" panose="020B0604020202020204" pitchFamily="34" charset="0"/>
                <a:buNone/>
              </a:pPr>
              <a:endParaRPr lang="en-IN" altLang="ru-RU"/>
            </a:p>
          </p:txBody>
        </p:sp>
        <p:sp>
          <p:nvSpPr>
            <p:cNvPr id="6" name="Oval 4">
              <a:extLst>
                <a:ext uri="{FF2B5EF4-FFF2-40B4-BE49-F238E27FC236}">
                  <a16:creationId xmlns:a16="http://schemas.microsoft.com/office/drawing/2014/main" xmlns="" id="{160DBD43-FDAF-4F56-B7C0-745FB4C84F7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60" y="684"/>
              <a:ext cx="532" cy="158"/>
            </a:xfrm>
            <a:prstGeom prst="ellipse">
              <a:avLst/>
            </a:prstGeom>
            <a:solidFill>
              <a:schemeClr val="accent1"/>
            </a:solidFill>
            <a:ln w="3175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20000"/>
                </a:spcBef>
                <a:buClr>
                  <a:srgbClr val="FF0000"/>
                </a:buClr>
                <a:buFont typeface="Arial" panose="020B0604020202020204" pitchFamily="34" charset="0"/>
                <a:buNone/>
              </a:pPr>
              <a:endParaRPr lang="en-IN" altLang="ru-RU"/>
            </a:p>
          </p:txBody>
        </p:sp>
        <p:sp>
          <p:nvSpPr>
            <p:cNvPr id="7" name="Oval 5">
              <a:extLst>
                <a:ext uri="{FF2B5EF4-FFF2-40B4-BE49-F238E27FC236}">
                  <a16:creationId xmlns:a16="http://schemas.microsoft.com/office/drawing/2014/main" xmlns="" id="{33C45039-18CC-4C1F-BA7A-0DD7DA92A6A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60" y="938"/>
              <a:ext cx="532" cy="158"/>
            </a:xfrm>
            <a:prstGeom prst="ellipse">
              <a:avLst/>
            </a:prstGeom>
            <a:solidFill>
              <a:schemeClr val="folHlink"/>
            </a:solidFill>
            <a:ln w="3175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20000"/>
                </a:spcBef>
                <a:buClr>
                  <a:srgbClr val="FF0000"/>
                </a:buClr>
                <a:buFont typeface="Arial" panose="020B0604020202020204" pitchFamily="34" charset="0"/>
                <a:buNone/>
              </a:pPr>
              <a:endParaRPr lang="en-IN" altLang="ru-RU"/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xmlns="" id="{F0FAAF7B-96BE-4D73-9826-283F9E4E8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440" y="2579601"/>
            <a:ext cx="865622" cy="36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rtl="0"/>
            <a:r>
              <a:rPr lang="en-US" altLang="ru-RU" dirty="0"/>
              <a:t>Сервер</a:t>
            </a:r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xmlns="" id="{B91B7961-A699-4123-BD75-DA15FC18F9D2}"/>
              </a:ext>
            </a:extLst>
          </p:cNvPr>
          <p:cNvGrpSpPr>
            <a:grpSpLocks/>
          </p:cNvGrpSpPr>
          <p:nvPr/>
        </p:nvGrpSpPr>
        <p:grpSpPr bwMode="auto">
          <a:xfrm>
            <a:off x="3790950" y="3113088"/>
            <a:ext cx="1198563" cy="725487"/>
            <a:chOff x="2293" y="2088"/>
            <a:chExt cx="755" cy="457"/>
          </a:xfrm>
        </p:grpSpPr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xmlns="" id="{2EBA7FCF-2B4F-4292-810C-A8041704E66D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2293" y="2088"/>
              <a:ext cx="214" cy="118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20000"/>
                </a:spcBef>
                <a:buClr>
                  <a:srgbClr val="FF0000"/>
                </a:buClr>
                <a:buFont typeface="Arial" panose="020B0604020202020204" pitchFamily="34" charset="0"/>
                <a:buNone/>
              </a:pPr>
              <a:endParaRPr lang="en-IN" altLang="ru-RU"/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xmlns="" id="{0AC4751A-46A7-44BB-BC94-A4FCF3E10D36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2564" y="2088"/>
              <a:ext cx="214" cy="118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20000"/>
                </a:spcBef>
                <a:buClr>
                  <a:srgbClr val="FF0000"/>
                </a:buClr>
                <a:buFont typeface="Arial" panose="020B0604020202020204" pitchFamily="34" charset="0"/>
                <a:buNone/>
              </a:pPr>
              <a:endParaRPr lang="en-IN" altLang="ru-RU"/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xmlns="" id="{335372E6-09FC-494C-BBE6-54D2D51BCA3A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2833" y="2088"/>
              <a:ext cx="214" cy="118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20000"/>
                </a:spcBef>
                <a:buClr>
                  <a:srgbClr val="FF0000"/>
                </a:buClr>
                <a:buFont typeface="Arial" panose="020B0604020202020204" pitchFamily="34" charset="0"/>
                <a:buNone/>
              </a:pPr>
              <a:endParaRPr lang="en-IN" altLang="ru-RU"/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xmlns="" id="{B1E7803A-235D-4B16-981C-154919CC70A1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2294" y="2259"/>
              <a:ext cx="214" cy="118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20000"/>
                </a:spcBef>
                <a:buClr>
                  <a:srgbClr val="FF0000"/>
                </a:buClr>
                <a:buFont typeface="Arial" panose="020B0604020202020204" pitchFamily="34" charset="0"/>
                <a:buNone/>
              </a:pPr>
              <a:endParaRPr lang="en-IN" altLang="ru-RU"/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xmlns="" id="{4C224052-BB3C-41FF-AC5B-5F0947FF7C35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2565" y="2259"/>
              <a:ext cx="214" cy="118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20000"/>
                </a:spcBef>
                <a:buClr>
                  <a:srgbClr val="FF0000"/>
                </a:buClr>
                <a:buFont typeface="Arial" panose="020B0604020202020204" pitchFamily="34" charset="0"/>
                <a:buNone/>
              </a:pPr>
              <a:endParaRPr lang="en-IN" altLang="ru-RU"/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xmlns="" id="{C0F4E13C-A50F-48D2-9F86-7980DF1CD6C5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2834" y="2259"/>
              <a:ext cx="214" cy="118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20000"/>
                </a:spcBef>
                <a:buClr>
                  <a:srgbClr val="FF0000"/>
                </a:buClr>
                <a:buFont typeface="Arial" panose="020B0604020202020204" pitchFamily="34" charset="0"/>
                <a:buNone/>
              </a:pPr>
              <a:endParaRPr lang="en-IN" altLang="ru-RU"/>
            </a:p>
          </p:txBody>
        </p:sp>
        <p:sp>
          <p:nvSpPr>
            <p:cNvPr id="16" name="Rectangle 16">
              <a:extLst>
                <a:ext uri="{FF2B5EF4-FFF2-40B4-BE49-F238E27FC236}">
                  <a16:creationId xmlns:a16="http://schemas.microsoft.com/office/drawing/2014/main" xmlns="" id="{B697106D-5408-4F53-99AB-BC2028D3201E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2294" y="2427"/>
              <a:ext cx="214" cy="118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20000"/>
                </a:spcBef>
                <a:buClr>
                  <a:srgbClr val="FF0000"/>
                </a:buClr>
                <a:buFont typeface="Arial" panose="020B0604020202020204" pitchFamily="34" charset="0"/>
                <a:buNone/>
              </a:pPr>
              <a:endParaRPr lang="en-IN" altLang="ru-RU"/>
            </a:p>
          </p:txBody>
        </p:sp>
        <p:sp>
          <p:nvSpPr>
            <p:cNvPr id="17" name="Rectangle 17">
              <a:extLst>
                <a:ext uri="{FF2B5EF4-FFF2-40B4-BE49-F238E27FC236}">
                  <a16:creationId xmlns:a16="http://schemas.microsoft.com/office/drawing/2014/main" xmlns="" id="{8CA12520-2C50-4F21-9B1A-47BB26C2D88E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2565" y="2427"/>
              <a:ext cx="214" cy="118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20000"/>
                </a:spcBef>
                <a:buClr>
                  <a:srgbClr val="FF0000"/>
                </a:buClr>
                <a:buFont typeface="Arial" panose="020B0604020202020204" pitchFamily="34" charset="0"/>
                <a:buNone/>
              </a:pPr>
              <a:endParaRPr lang="en-IN" altLang="ru-RU"/>
            </a:p>
          </p:txBody>
        </p:sp>
        <p:sp>
          <p:nvSpPr>
            <p:cNvPr id="18" name="Rectangle 18">
              <a:extLst>
                <a:ext uri="{FF2B5EF4-FFF2-40B4-BE49-F238E27FC236}">
                  <a16:creationId xmlns:a16="http://schemas.microsoft.com/office/drawing/2014/main" xmlns="" id="{B1B53491-6B1D-4433-8F58-CF4871C62096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2834" y="2427"/>
              <a:ext cx="214" cy="118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20000"/>
                </a:spcBef>
                <a:buClr>
                  <a:srgbClr val="FF0000"/>
                </a:buClr>
                <a:buFont typeface="Arial" panose="020B0604020202020204" pitchFamily="34" charset="0"/>
                <a:buNone/>
              </a:pPr>
              <a:endParaRPr lang="en-IN" altLang="ru-RU"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xmlns="" id="{5961CA3F-0A1D-4541-8411-45B8D50BF6EA}"/>
              </a:ext>
            </a:extLst>
          </p:cNvPr>
          <p:cNvSpPr>
            <a:spLocks/>
          </p:cNvSpPr>
          <p:nvPr/>
        </p:nvSpPr>
        <p:spPr bwMode="gray">
          <a:xfrm>
            <a:off x="914400" y="3646488"/>
            <a:ext cx="3429000" cy="1104900"/>
          </a:xfrm>
          <a:custGeom>
            <a:avLst/>
            <a:gdLst>
              <a:gd name="T0" fmla="*/ 2147483647 w 2277"/>
              <a:gd name="T1" fmla="*/ 0 h 717"/>
              <a:gd name="T2" fmla="*/ 0 w 2277"/>
              <a:gd name="T3" fmla="*/ 2147483647 h 717"/>
              <a:gd name="T4" fmla="*/ 2147483647 w 2277"/>
              <a:gd name="T5" fmla="*/ 2147483647 h 717"/>
              <a:gd name="T6" fmla="*/ 2147483647 w 2277"/>
              <a:gd name="T7" fmla="*/ 0 h 717"/>
              <a:gd name="T8" fmla="*/ 2147483647 w 2277"/>
              <a:gd name="T9" fmla="*/ 0 h 7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77"/>
              <a:gd name="T16" fmla="*/ 0 h 717"/>
              <a:gd name="T17" fmla="*/ 2277 w 2277"/>
              <a:gd name="T18" fmla="*/ 717 h 71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77" h="717">
                <a:moveTo>
                  <a:pt x="1928" y="0"/>
                </a:moveTo>
                <a:lnTo>
                  <a:pt x="0" y="707"/>
                </a:lnTo>
                <a:lnTo>
                  <a:pt x="2276" y="716"/>
                </a:lnTo>
                <a:lnTo>
                  <a:pt x="2093" y="0"/>
                </a:lnTo>
                <a:lnTo>
                  <a:pt x="1928" y="0"/>
                </a:lnTo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 cap="rnd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20" name="Rectangle 20">
            <a:extLst>
              <a:ext uri="{FF2B5EF4-FFF2-40B4-BE49-F238E27FC236}">
                <a16:creationId xmlns:a16="http://schemas.microsoft.com/office/drawing/2014/main" xmlns="" id="{222DFF22-D909-4B30-B0FD-732592CD9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4150" y="4460875"/>
            <a:ext cx="28098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rtl="0"/>
            <a:r>
              <a:rPr lang="en-US" altLang="ru-RU"/>
              <a:t>Название таблицы:</a:t>
            </a:r>
            <a:r>
              <a:rPr lang="en-US" altLang="ru-RU">
                <a:latin typeface="Courier New" panose="02070309020205020404" pitchFamily="49" charset="0"/>
              </a:rPr>
              <a:t>СОТРУДНИКИ</a:t>
            </a:r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xmlns="" id="{16E02212-F095-441B-AA60-A3286439273F}"/>
              </a:ext>
            </a:extLst>
          </p:cNvPr>
          <p:cNvSpPr>
            <a:spLocks/>
          </p:cNvSpPr>
          <p:nvPr/>
        </p:nvSpPr>
        <p:spPr bwMode="gray">
          <a:xfrm>
            <a:off x="4572000" y="3657600"/>
            <a:ext cx="3421063" cy="1123950"/>
          </a:xfrm>
          <a:custGeom>
            <a:avLst/>
            <a:gdLst>
              <a:gd name="T0" fmla="*/ 2147483647 w 2330"/>
              <a:gd name="T1" fmla="*/ 0 h 708"/>
              <a:gd name="T2" fmla="*/ 2147483647 w 2330"/>
              <a:gd name="T3" fmla="*/ 2147483647 h 708"/>
              <a:gd name="T4" fmla="*/ 0 w 2330"/>
              <a:gd name="T5" fmla="*/ 2147483647 h 708"/>
              <a:gd name="T6" fmla="*/ 2147483647 w 2330"/>
              <a:gd name="T7" fmla="*/ 0 h 708"/>
              <a:gd name="T8" fmla="*/ 2147483647 w 2330"/>
              <a:gd name="T9" fmla="*/ 0 h 7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330"/>
              <a:gd name="T16" fmla="*/ 0 h 708"/>
              <a:gd name="T17" fmla="*/ 2330 w 2330"/>
              <a:gd name="T18" fmla="*/ 708 h 7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330" h="708">
                <a:moveTo>
                  <a:pt x="239" y="0"/>
                </a:moveTo>
                <a:lnTo>
                  <a:pt x="2329" y="707"/>
                </a:lnTo>
                <a:lnTo>
                  <a:pt x="0" y="707"/>
                </a:lnTo>
                <a:lnTo>
                  <a:pt x="71" y="0"/>
                </a:lnTo>
                <a:lnTo>
                  <a:pt x="239" y="0"/>
                </a:lnTo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 cap="rnd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22" name="Rectangle 22">
            <a:extLst>
              <a:ext uri="{FF2B5EF4-FFF2-40B4-BE49-F238E27FC236}">
                <a16:creationId xmlns:a16="http://schemas.microsoft.com/office/drawing/2014/main" xmlns="" id="{18F1FB54-B0C1-43F6-8D93-FDCE7434A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4446588"/>
            <a:ext cx="32035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rtl="0"/>
            <a:r>
              <a:rPr lang="en-US" altLang="ru-RU"/>
              <a:t>Название таблицы:</a:t>
            </a:r>
            <a:r>
              <a:rPr lang="en-US" altLang="ru-RU">
                <a:latin typeface="Courier New" panose="02070309020205020404" pitchFamily="49" charset="0"/>
              </a:rPr>
              <a:t>ОТДЕЛЕНИЯ</a:t>
            </a:r>
          </a:p>
        </p:txBody>
      </p:sp>
      <p:sp>
        <p:nvSpPr>
          <p:cNvPr id="23" name="Text Box 23">
            <a:extLst>
              <a:ext uri="{FF2B5EF4-FFF2-40B4-BE49-F238E27FC236}">
                <a16:creationId xmlns:a16="http://schemas.microsoft.com/office/drawing/2014/main" xmlns="" id="{8F699F2A-F7E8-42B5-821D-C3125F4526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313" y="5356225"/>
            <a:ext cx="366712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lIns="12700" tIns="12700" rIns="12700" bIns="12700">
            <a:spAutoFit/>
          </a:bodyPr>
          <a:lstStyle>
            <a:lvl1pPr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ru-RU" sz="2400"/>
              <a:t>…</a:t>
            </a:r>
          </a:p>
        </p:txBody>
      </p:sp>
      <p:sp>
        <p:nvSpPr>
          <p:cNvPr id="24" name="Text Box 24">
            <a:extLst>
              <a:ext uri="{FF2B5EF4-FFF2-40B4-BE49-F238E27FC236}">
                <a16:creationId xmlns:a16="http://schemas.microsoft.com/office/drawing/2014/main" xmlns="" id="{8B0A5123-FCF2-4C01-AD1A-1D894A1D1F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1825" y="5376863"/>
            <a:ext cx="366713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lIns="12700" tIns="12700" rIns="12700" bIns="12700">
            <a:spAutoFit/>
          </a:bodyPr>
          <a:lstStyle>
            <a:lvl1pPr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ru-RU" sz="2400"/>
              <a:t>…</a:t>
            </a:r>
          </a:p>
        </p:txBody>
      </p:sp>
      <p:pic>
        <p:nvPicPr>
          <p:cNvPr id="25" name="Picture 31" descr="C:\salome_official\projects\11gR2\screenshots\intro_s19_a.gif">
            <a:extLst>
              <a:ext uri="{FF2B5EF4-FFF2-40B4-BE49-F238E27FC236}">
                <a16:creationId xmlns:a16="http://schemas.microsoft.com/office/drawing/2014/main" xmlns="" id="{46445FE9-632F-44FC-803A-46D62A83B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25513" y="4757738"/>
            <a:ext cx="3409950" cy="7778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2" descr="C:\salome_official\projects\11gR2\screenshots\intro_s19_b.gif">
            <a:extLst>
              <a:ext uri="{FF2B5EF4-FFF2-40B4-BE49-F238E27FC236}">
                <a16:creationId xmlns:a16="http://schemas.microsoft.com/office/drawing/2014/main" xmlns="" id="{2544440C-632C-4BF6-A98A-86889417E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06913" y="4778375"/>
            <a:ext cx="3419475" cy="7889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6847431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54AC16-F64C-47FC-A551-FF6582F2A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 rtl="0"/>
            <a:r>
              <a:rPr lang="en-US" altLang="ru-RU" dirty="0"/>
              <a:t>Терминология реляционных баз данных</a:t>
            </a:r>
            <a:endParaRPr lang="ru-RU" dirty="0"/>
          </a:p>
        </p:txBody>
      </p:sp>
      <p:pic>
        <p:nvPicPr>
          <p:cNvPr id="5" name="Picture 19" descr="C:\salome_official\projects\11gR2\screenshots\intro_s27_a.gif">
            <a:extLst>
              <a:ext uri="{FF2B5EF4-FFF2-40B4-BE49-F238E27FC236}">
                <a16:creationId xmlns:a16="http://schemas.microsoft.com/office/drawing/2014/main" xmlns="" id="{85B07EBE-ED4D-4272-98FD-D6FCAC167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55788" y="1738313"/>
            <a:ext cx="5411787" cy="38306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4C3AA7FC-C105-4CC8-A859-BFA653AD1A52}"/>
              </a:ext>
            </a:extLst>
          </p:cNvPr>
          <p:cNvSpPr>
            <a:spLocks noChangeArrowheads="1"/>
          </p:cNvSpPr>
          <p:nvPr/>
        </p:nvSpPr>
        <p:spPr bwMode="gray">
          <a:xfrm>
            <a:off x="1831975" y="1716088"/>
            <a:ext cx="938213" cy="3846512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None/>
            </a:pPr>
            <a:endParaRPr lang="en-IN" altLang="ru-R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924C2D1-F86E-42DB-9605-77899E367BD9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5950" y="1716088"/>
            <a:ext cx="630238" cy="3846512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None/>
            </a:pPr>
            <a:endParaRPr lang="en-IN" altLang="ru-R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F293F1E8-E517-4D56-89DF-4876CC9BC3DA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72200" y="1727200"/>
            <a:ext cx="1082675" cy="3835400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None/>
            </a:pPr>
            <a:endParaRPr lang="en-IN" altLang="ru-R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1D703A1B-39CA-4721-9567-EE7BB7CE2275}"/>
              </a:ext>
            </a:extLst>
          </p:cNvPr>
          <p:cNvSpPr>
            <a:spLocks noChangeArrowheads="1"/>
          </p:cNvSpPr>
          <p:nvPr/>
        </p:nvSpPr>
        <p:spPr bwMode="gray">
          <a:xfrm>
            <a:off x="5062538" y="3189288"/>
            <a:ext cx="1109662" cy="163512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None/>
            </a:pPr>
            <a:endParaRPr lang="en-IN" altLang="ru-RU"/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xmlns="" id="{F1F34E62-D242-4A73-B791-7C80090A75B4}"/>
              </a:ext>
            </a:extLst>
          </p:cNvPr>
          <p:cNvSpPr>
            <a:spLocks noChangeArrowheads="1"/>
          </p:cNvSpPr>
          <p:nvPr/>
        </p:nvSpPr>
        <p:spPr bwMode="gray">
          <a:xfrm>
            <a:off x="1409700" y="4730750"/>
            <a:ext cx="342900" cy="342900"/>
          </a:xfrm>
          <a:prstGeom prst="ellipse">
            <a:avLst/>
          </a:prstGeom>
          <a:solidFill>
            <a:srgbClr val="99CC00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lIns="46038" tIns="46038" rIns="46038" bIns="46038" anchor="ctr"/>
          <a:lstStyle>
            <a:lvl1pPr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>
              <a:lnSpc>
                <a:spcPct val="95000"/>
              </a:lnSpc>
            </a:pPr>
            <a:r>
              <a:rPr lang="en-US" altLang="ru-RU" b="1"/>
              <a:t>1</a:t>
            </a:r>
          </a:p>
        </p:txBody>
      </p:sp>
      <p:sp>
        <p:nvSpPr>
          <p:cNvPr id="17" name="Oval 6">
            <a:extLst>
              <a:ext uri="{FF2B5EF4-FFF2-40B4-BE49-F238E27FC236}">
                <a16:creationId xmlns:a16="http://schemas.microsoft.com/office/drawing/2014/main" xmlns="" id="{DF892353-B422-4959-B475-7E1301665652}"/>
              </a:ext>
            </a:extLst>
          </p:cNvPr>
          <p:cNvSpPr>
            <a:spLocks noChangeArrowheads="1"/>
          </p:cNvSpPr>
          <p:nvPr/>
        </p:nvSpPr>
        <p:spPr bwMode="gray">
          <a:xfrm>
            <a:off x="1379538" y="1752600"/>
            <a:ext cx="350837" cy="349250"/>
          </a:xfrm>
          <a:prstGeom prst="ellipse">
            <a:avLst/>
          </a:prstGeom>
          <a:solidFill>
            <a:srgbClr val="99CC00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lIns="46038" tIns="46038" rIns="46038" bIns="46038" anchor="ctr"/>
          <a:lstStyle>
            <a:lvl1pPr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>
              <a:lnSpc>
                <a:spcPct val="95000"/>
              </a:lnSpc>
            </a:pPr>
            <a:r>
              <a:rPr lang="en-US" altLang="ru-RU" b="1"/>
              <a:t>2</a:t>
            </a:r>
          </a:p>
        </p:txBody>
      </p:sp>
      <p:sp>
        <p:nvSpPr>
          <p:cNvPr id="19" name="Oval 9">
            <a:extLst>
              <a:ext uri="{FF2B5EF4-FFF2-40B4-BE49-F238E27FC236}">
                <a16:creationId xmlns:a16="http://schemas.microsoft.com/office/drawing/2014/main" xmlns="" id="{C2971E4E-8FF1-4DAD-BADA-A846DE262628}"/>
              </a:ext>
            </a:extLst>
          </p:cNvPr>
          <p:cNvSpPr>
            <a:spLocks noChangeArrowheads="1"/>
          </p:cNvSpPr>
          <p:nvPr/>
        </p:nvSpPr>
        <p:spPr bwMode="gray">
          <a:xfrm>
            <a:off x="4514850" y="1295400"/>
            <a:ext cx="342900" cy="342900"/>
          </a:xfrm>
          <a:prstGeom prst="ellipse">
            <a:avLst/>
          </a:prstGeom>
          <a:solidFill>
            <a:srgbClr val="99CC00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lIns="46038" tIns="46038" rIns="46038" bIns="46038" anchor="ctr"/>
          <a:lstStyle>
            <a:lvl1pPr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>
              <a:lnSpc>
                <a:spcPct val="95000"/>
              </a:lnSpc>
            </a:pPr>
            <a:r>
              <a:rPr lang="en-US" altLang="ru-RU" b="1"/>
              <a:t>3</a:t>
            </a:r>
          </a:p>
        </p:txBody>
      </p:sp>
      <p:sp>
        <p:nvSpPr>
          <p:cNvPr id="21" name="Oval 11">
            <a:extLst>
              <a:ext uri="{FF2B5EF4-FFF2-40B4-BE49-F238E27FC236}">
                <a16:creationId xmlns:a16="http://schemas.microsoft.com/office/drawing/2014/main" xmlns="" id="{4B4D94E7-E4DA-40D5-A7AE-F76D5B436E5D}"/>
              </a:ext>
            </a:extLst>
          </p:cNvPr>
          <p:cNvSpPr>
            <a:spLocks noChangeArrowheads="1"/>
          </p:cNvSpPr>
          <p:nvPr/>
        </p:nvSpPr>
        <p:spPr bwMode="gray">
          <a:xfrm>
            <a:off x="7353300" y="1752600"/>
            <a:ext cx="342900" cy="342900"/>
          </a:xfrm>
          <a:prstGeom prst="ellipse">
            <a:avLst/>
          </a:prstGeom>
          <a:solidFill>
            <a:srgbClr val="99CC00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lIns="46038" tIns="46038" rIns="46038" bIns="46038" anchor="ctr"/>
          <a:lstStyle>
            <a:lvl1pPr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>
              <a:lnSpc>
                <a:spcPct val="95000"/>
              </a:lnSpc>
            </a:pPr>
            <a:r>
              <a:rPr lang="en-US" altLang="ru-RU" b="1"/>
              <a:t>4</a:t>
            </a:r>
          </a:p>
        </p:txBody>
      </p:sp>
      <p:sp>
        <p:nvSpPr>
          <p:cNvPr id="23" name="Oval 13">
            <a:extLst>
              <a:ext uri="{FF2B5EF4-FFF2-40B4-BE49-F238E27FC236}">
                <a16:creationId xmlns:a16="http://schemas.microsoft.com/office/drawing/2014/main" xmlns="" id="{ED42A335-B0BE-47D7-9866-B6AC82F8D1F9}"/>
              </a:ext>
            </a:extLst>
          </p:cNvPr>
          <p:cNvSpPr>
            <a:spLocks noChangeArrowheads="1"/>
          </p:cNvSpPr>
          <p:nvPr/>
        </p:nvSpPr>
        <p:spPr bwMode="gray">
          <a:xfrm>
            <a:off x="5219700" y="2798763"/>
            <a:ext cx="342900" cy="342900"/>
          </a:xfrm>
          <a:prstGeom prst="ellipse">
            <a:avLst/>
          </a:prstGeom>
          <a:solidFill>
            <a:srgbClr val="99CC00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lIns="46038" tIns="46038" rIns="46038" bIns="46038" anchor="ctr"/>
          <a:lstStyle>
            <a:lvl1pPr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>
              <a:lnSpc>
                <a:spcPct val="95000"/>
              </a:lnSpc>
            </a:pPr>
            <a:r>
              <a:rPr lang="en-US" altLang="ru-RU" b="1"/>
              <a:t>6</a:t>
            </a:r>
          </a:p>
        </p:txBody>
      </p:sp>
      <p:sp>
        <p:nvSpPr>
          <p:cNvPr id="25" name="Oval 15">
            <a:extLst>
              <a:ext uri="{FF2B5EF4-FFF2-40B4-BE49-F238E27FC236}">
                <a16:creationId xmlns:a16="http://schemas.microsoft.com/office/drawing/2014/main" xmlns="" id="{395696A4-66B9-4326-8190-A0962F33AF3F}"/>
              </a:ext>
            </a:extLst>
          </p:cNvPr>
          <p:cNvSpPr>
            <a:spLocks noChangeArrowheads="1"/>
          </p:cNvSpPr>
          <p:nvPr/>
        </p:nvSpPr>
        <p:spPr bwMode="gray">
          <a:xfrm>
            <a:off x="7353300" y="2552700"/>
            <a:ext cx="342900" cy="342900"/>
          </a:xfrm>
          <a:prstGeom prst="ellipse">
            <a:avLst/>
          </a:prstGeom>
          <a:solidFill>
            <a:srgbClr val="99CC00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lIns="46038" tIns="46038" rIns="46038" bIns="46038" anchor="ctr"/>
          <a:lstStyle>
            <a:lvl1pPr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>
              <a:lnSpc>
                <a:spcPct val="95000"/>
              </a:lnSpc>
            </a:pPr>
            <a:r>
              <a:rPr lang="en-US" altLang="ru-RU" b="1"/>
              <a:t>5</a:t>
            </a:r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xmlns="" id="{32F18DA6-8877-47F7-9CBA-9ECB00EC53A4}"/>
              </a:ext>
            </a:extLst>
          </p:cNvPr>
          <p:cNvSpPr>
            <a:spLocks noChangeArrowheads="1"/>
          </p:cNvSpPr>
          <p:nvPr/>
        </p:nvSpPr>
        <p:spPr bwMode="gray">
          <a:xfrm>
            <a:off x="1844675" y="4819650"/>
            <a:ext cx="5410200" cy="217488"/>
          </a:xfrm>
          <a:prstGeom prst="rect">
            <a:avLst/>
          </a:prstGeom>
          <a:noFill/>
          <a:ln w="28575">
            <a:solidFill>
              <a:srgbClr val="FF5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None/>
            </a:pPr>
            <a:endParaRPr lang="en-IN" altLang="ru-RU"/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xmlns="" id="{D785440F-860E-4C2D-919F-7E07219999A3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83313" y="2655888"/>
            <a:ext cx="1066800" cy="152400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None/>
            </a:pPr>
            <a:endParaRPr lang="en-IN" altLang="ru-RU"/>
          </a:p>
        </p:txBody>
      </p:sp>
    </p:spTree>
    <p:extLst>
      <p:ext uri="{BB962C8B-B14F-4D97-AF65-F5344CB8AC3E}">
        <p14:creationId xmlns:p14="http://schemas.microsoft.com/office/powerpoint/2010/main" xmlns="" val="3746532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C6160A-D18E-4BA9-A534-E1CAA5430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68" y="263526"/>
            <a:ext cx="7886700" cy="1325563"/>
          </a:xfrm>
        </p:spPr>
        <p:txBody>
          <a:bodyPr>
            <a:normAutofit/>
          </a:bodyPr>
          <a:lstStyle/>
          <a:p>
            <a:pPr algn="l" rtl="0"/>
            <a:r>
              <a:rPr lang="en-US" altLang="ru-RU" sz="3200" dirty="0"/>
              <a:t>Использование SQL для запросов к вашей базе данных</a:t>
            </a:r>
            <a:endParaRPr lang="ru-RU" sz="3200" dirty="0"/>
          </a:p>
        </p:txBody>
      </p:sp>
      <p:sp>
        <p:nvSpPr>
          <p:cNvPr id="6" name="Line 14">
            <a:extLst>
              <a:ext uri="{FF2B5EF4-FFF2-40B4-BE49-F238E27FC236}">
                <a16:creationId xmlns:a16="http://schemas.microsoft.com/office/drawing/2014/main" xmlns="" id="{4E917134-426B-484C-9657-23D5D1EC8B4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09938" y="4724400"/>
            <a:ext cx="2286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xmlns="" id="{097C126F-58AB-4B1C-A8A5-DEB6003E62F9}"/>
              </a:ext>
            </a:extLst>
          </p:cNvPr>
          <p:cNvSpPr txBox="1">
            <a:spLocks noChangeArrowheads="1"/>
          </p:cNvSpPr>
          <p:nvPr/>
        </p:nvSpPr>
        <p:spPr>
          <a:xfrm>
            <a:off x="555812" y="1573306"/>
            <a:ext cx="7918450" cy="175101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altLang="ru-RU" dirty="0" err="1"/>
              <a:t>Язык</a:t>
            </a:r>
            <a:r>
              <a:rPr lang="en-US" altLang="ru-RU" dirty="0"/>
              <a:t> </a:t>
            </a:r>
            <a:r>
              <a:rPr lang="en-US" altLang="ru-RU" dirty="0" err="1"/>
              <a:t>структурированных</a:t>
            </a:r>
            <a:r>
              <a:rPr lang="en-US" altLang="ru-RU" dirty="0"/>
              <a:t> </a:t>
            </a:r>
            <a:r>
              <a:rPr lang="en-US" altLang="ru-RU" dirty="0" err="1"/>
              <a:t>запросов</a:t>
            </a:r>
            <a:r>
              <a:rPr lang="en-US" altLang="ru-RU" dirty="0"/>
              <a:t> (SQL) — </a:t>
            </a:r>
            <a:r>
              <a:rPr lang="en-US" altLang="ru-RU" dirty="0" err="1"/>
              <a:t>это</a:t>
            </a:r>
            <a:r>
              <a:rPr lang="en-US" altLang="ru-RU" dirty="0"/>
              <a:t>:</a:t>
            </a:r>
          </a:p>
          <a:p>
            <a:pPr lvl="1" algn="l" rtl="0"/>
            <a:r>
              <a:rPr lang="en-US" altLang="ru-RU" dirty="0" err="1"/>
              <a:t>Стандартный</a:t>
            </a:r>
            <a:r>
              <a:rPr lang="en-US" altLang="ru-RU" dirty="0"/>
              <a:t> </a:t>
            </a:r>
            <a:r>
              <a:rPr lang="en-US" altLang="ru-RU" dirty="0" err="1"/>
              <a:t>язык</a:t>
            </a:r>
            <a:r>
              <a:rPr lang="en-US" altLang="ru-RU" dirty="0"/>
              <a:t> ANSI </a:t>
            </a:r>
            <a:r>
              <a:rPr lang="en-US" altLang="ru-RU" dirty="0" err="1"/>
              <a:t>для</a:t>
            </a:r>
            <a:r>
              <a:rPr lang="en-US" altLang="ru-RU" dirty="0"/>
              <a:t> </a:t>
            </a:r>
            <a:r>
              <a:rPr lang="en-US" altLang="ru-RU" dirty="0" err="1"/>
              <a:t>работы</a:t>
            </a:r>
            <a:r>
              <a:rPr lang="en-US" altLang="ru-RU" dirty="0"/>
              <a:t> с </a:t>
            </a:r>
            <a:r>
              <a:rPr lang="en-US" altLang="ru-RU" dirty="0" err="1"/>
              <a:t>реляционными</a:t>
            </a:r>
            <a:r>
              <a:rPr lang="en-US" altLang="ru-RU" dirty="0"/>
              <a:t> </a:t>
            </a:r>
            <a:r>
              <a:rPr lang="en-US" altLang="ru-RU" dirty="0" err="1"/>
              <a:t>базами</a:t>
            </a:r>
            <a:r>
              <a:rPr lang="en-US" altLang="ru-RU" dirty="0"/>
              <a:t> </a:t>
            </a:r>
            <a:r>
              <a:rPr lang="en-US" altLang="ru-RU" dirty="0" err="1"/>
              <a:t>данных</a:t>
            </a:r>
            <a:endParaRPr lang="en-US" altLang="ru-RU" dirty="0"/>
          </a:p>
          <a:p>
            <a:pPr lvl="1" algn="l" rtl="0"/>
            <a:r>
              <a:rPr lang="en-US" altLang="ru-RU" dirty="0" err="1"/>
              <a:t>Эффективный</a:t>
            </a:r>
            <a:r>
              <a:rPr lang="en-US" altLang="ru-RU" dirty="0"/>
              <a:t>, </a:t>
            </a:r>
            <a:r>
              <a:rPr lang="en-US" altLang="ru-RU" dirty="0" err="1"/>
              <a:t>простой</a:t>
            </a:r>
            <a:r>
              <a:rPr lang="en-US" altLang="ru-RU" dirty="0"/>
              <a:t> в </a:t>
            </a:r>
            <a:r>
              <a:rPr lang="en-US" altLang="ru-RU" dirty="0" err="1"/>
              <a:t>освоении</a:t>
            </a:r>
            <a:r>
              <a:rPr lang="en-US" altLang="ru-RU" dirty="0"/>
              <a:t> и </a:t>
            </a:r>
            <a:r>
              <a:rPr lang="en-US" altLang="ru-RU" dirty="0" err="1"/>
              <a:t>использовании</a:t>
            </a:r>
            <a:endParaRPr lang="en-US" altLang="ru-RU" dirty="0"/>
          </a:p>
          <a:p>
            <a:pPr lvl="1" algn="l" rtl="0"/>
            <a:r>
              <a:rPr lang="en-US" altLang="ru-RU" dirty="0" err="1"/>
              <a:t>Функционально</a:t>
            </a:r>
            <a:r>
              <a:rPr lang="en-US" altLang="ru-RU" dirty="0"/>
              <a:t> </a:t>
            </a:r>
            <a:r>
              <a:rPr lang="en-US" altLang="ru-RU" dirty="0" err="1"/>
              <a:t>полный</a:t>
            </a:r>
            <a:r>
              <a:rPr lang="en-US" altLang="ru-RU" dirty="0"/>
              <a:t> (с </a:t>
            </a:r>
            <a:r>
              <a:rPr lang="en-US" altLang="ru-RU" dirty="0" err="1"/>
              <a:t>помощью</a:t>
            </a:r>
            <a:r>
              <a:rPr lang="en-US" altLang="ru-RU" dirty="0"/>
              <a:t> SQL </a:t>
            </a:r>
            <a:r>
              <a:rPr lang="en-US" altLang="ru-RU" dirty="0" err="1"/>
              <a:t>можно</a:t>
            </a:r>
            <a:r>
              <a:rPr lang="en-US" altLang="ru-RU" dirty="0"/>
              <a:t> </a:t>
            </a:r>
            <a:r>
              <a:rPr lang="en-US" altLang="ru-RU" dirty="0" err="1"/>
              <a:t>определять</a:t>
            </a:r>
            <a:r>
              <a:rPr lang="en-US" altLang="ru-RU" dirty="0"/>
              <a:t>, </a:t>
            </a:r>
            <a:r>
              <a:rPr lang="en-US" altLang="ru-RU" dirty="0" err="1"/>
              <a:t>извлекать</a:t>
            </a:r>
            <a:r>
              <a:rPr lang="en-US" altLang="ru-RU" dirty="0"/>
              <a:t> и </a:t>
            </a:r>
            <a:r>
              <a:rPr lang="en-US" altLang="ru-RU" dirty="0" err="1"/>
              <a:t>обрабатывать</a:t>
            </a:r>
            <a:r>
              <a:rPr lang="en-US" altLang="ru-RU" dirty="0"/>
              <a:t> </a:t>
            </a:r>
            <a:r>
              <a:rPr lang="en-US" altLang="ru-RU" dirty="0" err="1"/>
              <a:t>данные</a:t>
            </a:r>
            <a:r>
              <a:rPr lang="en-US" altLang="ru-RU" dirty="0"/>
              <a:t> в </a:t>
            </a:r>
            <a:r>
              <a:rPr lang="en-US" altLang="ru-RU" dirty="0" err="1"/>
              <a:t>таблицах</a:t>
            </a:r>
            <a:r>
              <a:rPr lang="en-US" altLang="ru-RU" dirty="0"/>
              <a:t>).</a:t>
            </a:r>
          </a:p>
          <a:p>
            <a:pPr lvl="1" algn="l" rtl="0"/>
            <a:endParaRPr lang="en-US" altLang="ru-RU" dirty="0"/>
          </a:p>
          <a:p>
            <a:pPr lvl="1" algn="l" rtl="0"/>
            <a:endParaRPr lang="en-US" altLang="ru-R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846AF2E-F4EB-40FC-B59C-C765B029B52E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990600" y="3810000"/>
            <a:ext cx="3117850" cy="558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>
            <a:lvl1pPr eaLnBrk="0" hangingPunct="0"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ru-RU" sz="16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SELECT </a:t>
            </a:r>
            <a:r>
              <a:rPr lang="en-US" altLang="ru-RU" sz="16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department_name</a:t>
            </a:r>
            <a:r>
              <a:rPr lang="en-US" altLang="ru-RU" sz="16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ru-RU" sz="16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FROM   departments;</a:t>
            </a:r>
            <a:endParaRPr lang="en-US" altLang="ru-RU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xmlns="" id="{6EB7CAC0-E2CF-417A-904F-13C67D95E561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4114800"/>
            <a:ext cx="1371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xmlns="" id="{55519FC8-87B7-437B-8D7C-D92BF3E1AC20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3505200"/>
            <a:ext cx="1319213" cy="1676400"/>
            <a:chOff x="4145" y="1949"/>
            <a:chExt cx="831" cy="859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EC7EE487-898F-4D85-A312-00D5D9891A8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45" y="2478"/>
              <a:ext cx="831" cy="33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20000"/>
                </a:spcBef>
                <a:buClr>
                  <a:srgbClr val="FF0000"/>
                </a:buClr>
                <a:buFont typeface="Arial" panose="020B0604020202020204" pitchFamily="34" charset="0"/>
                <a:buNone/>
              </a:pPr>
              <a:endParaRPr lang="en-IN" altLang="ru-RU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AB6E5163-9F64-48FA-B09F-CAE2C0F40A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45" y="2123"/>
              <a:ext cx="831" cy="515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20000"/>
                </a:spcBef>
                <a:buClr>
                  <a:srgbClr val="FF0000"/>
                </a:buClr>
                <a:buFont typeface="Arial" panose="020B0604020202020204" pitchFamily="34" charset="0"/>
                <a:buNone/>
              </a:pPr>
              <a:endParaRPr lang="en-IN" altLang="ru-RU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5D7AA475-93DE-46EF-B384-6A5AC44056C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45" y="1949"/>
              <a:ext cx="831" cy="33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20000"/>
                </a:spcBef>
                <a:buClr>
                  <a:srgbClr val="FF0000"/>
                </a:buClr>
                <a:buFont typeface="Arial" panose="020B0604020202020204" pitchFamily="34" charset="0"/>
                <a:buNone/>
              </a:pPr>
              <a:endParaRPr lang="en-IN" altLang="ru-RU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E543A60B-B8FC-4E8A-80E0-D524AD08A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4267200"/>
            <a:ext cx="865622" cy="36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rtl="0"/>
            <a:r>
              <a:rPr lang="en-US" altLang="ru-RU" dirty="0">
                <a:solidFill>
                  <a:schemeClr val="bg2"/>
                </a:solidFill>
              </a:rPr>
              <a:t>Сервер</a:t>
            </a:r>
          </a:p>
        </p:txBody>
      </p:sp>
      <p:pic>
        <p:nvPicPr>
          <p:cNvPr id="15" name="Picture 16" descr="C:\salome_official\projects\11gR2\screenshots\intro_s30_a.gif">
            <a:extLst>
              <a:ext uri="{FF2B5EF4-FFF2-40B4-BE49-F238E27FC236}">
                <a16:creationId xmlns:a16="http://schemas.microsoft.com/office/drawing/2014/main" xmlns="" id="{CF2EC238-4588-47F7-91A4-7E4F0084C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495800"/>
            <a:ext cx="1243013" cy="16446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2805653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работает </a:t>
            </a:r>
            <a:r>
              <a:rPr lang="en-US" dirty="0" smtClean="0"/>
              <a:t>SQL</a:t>
            </a:r>
            <a:endParaRPr lang="ru-RU" dirty="0"/>
          </a:p>
        </p:txBody>
      </p:sp>
      <p:pic>
        <p:nvPicPr>
          <p:cNvPr id="1026" name="Picture 2" descr="D:\GitHub\AIS_courses\ais_postgresql_course_v2\img\how_sql_work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857364"/>
            <a:ext cx="8221663" cy="33337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2805653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Oracle SQL Basics – Raj Cloud Technologies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428604"/>
            <a:ext cx="7958165" cy="6109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DDD8AE-8C5D-4240-999E-36B47BD64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altLang="ru-RU" sz="2400" dirty="0" err="1"/>
              <a:t>Среды</a:t>
            </a:r>
            <a:r>
              <a:rPr lang="en-US" altLang="ru-RU" sz="2400" dirty="0"/>
              <a:t> </a:t>
            </a:r>
            <a:r>
              <a:rPr lang="en-US" altLang="ru-RU" sz="2400" dirty="0" err="1" smtClean="0"/>
              <a:t>для</a:t>
            </a:r>
            <a:r>
              <a:rPr lang="en-US" altLang="ru-RU" sz="2400" dirty="0" smtClean="0"/>
              <a:t> </a:t>
            </a:r>
            <a:r>
              <a:rPr lang="ru-RU" altLang="ru-RU" sz="2400" dirty="0" smtClean="0"/>
              <a:t>работы с данными через </a:t>
            </a:r>
            <a:r>
              <a:rPr lang="en-US" altLang="ru-RU" sz="2400" dirty="0" smtClean="0"/>
              <a:t>SQL</a:t>
            </a:r>
            <a:r>
              <a:rPr lang="ru-RU" altLang="ru-RU" sz="2400" dirty="0" smtClean="0"/>
              <a:t> </a:t>
            </a:r>
            <a:r>
              <a:rPr lang="en-US" altLang="ru-RU" sz="2400" dirty="0" smtClean="0"/>
              <a:t>| </a:t>
            </a:r>
            <a:r>
              <a:rPr lang="en-US" altLang="ru-RU" sz="2400" dirty="0" err="1" smtClean="0"/>
              <a:t>DBeaver</a:t>
            </a:r>
            <a:endParaRPr lang="ru-RU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357298"/>
            <a:ext cx="7796332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237487274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DDD8AE-8C5D-4240-999E-36B47BD64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altLang="ru-RU" sz="2400" dirty="0" err="1"/>
              <a:t>Среды</a:t>
            </a:r>
            <a:r>
              <a:rPr lang="en-US" altLang="ru-RU" sz="2400" dirty="0"/>
              <a:t> </a:t>
            </a:r>
            <a:r>
              <a:rPr lang="en-US" altLang="ru-RU" sz="2400" dirty="0" err="1" smtClean="0"/>
              <a:t>для</a:t>
            </a:r>
            <a:r>
              <a:rPr lang="en-US" altLang="ru-RU" sz="2400" dirty="0" smtClean="0"/>
              <a:t> </a:t>
            </a:r>
            <a:r>
              <a:rPr lang="ru-RU" altLang="ru-RU" sz="2400" dirty="0" smtClean="0"/>
              <a:t>работы с данными через </a:t>
            </a:r>
            <a:r>
              <a:rPr lang="en-US" altLang="ru-RU" sz="2400" dirty="0" smtClean="0"/>
              <a:t>SQL</a:t>
            </a:r>
            <a:r>
              <a:rPr lang="ru-RU" altLang="ru-RU" sz="2400" dirty="0" smtClean="0"/>
              <a:t> </a:t>
            </a:r>
            <a:r>
              <a:rPr lang="en-US" altLang="ru-RU" sz="2400" dirty="0" smtClean="0"/>
              <a:t>| HUE</a:t>
            </a:r>
            <a:endParaRPr lang="ru-RU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357298"/>
            <a:ext cx="7313303" cy="4584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237487274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DDD8AE-8C5D-4240-999E-36B47BD64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altLang="ru-RU" sz="2400" dirty="0" err="1"/>
              <a:t>Среды</a:t>
            </a:r>
            <a:r>
              <a:rPr lang="en-US" altLang="ru-RU" sz="2400" dirty="0"/>
              <a:t> </a:t>
            </a:r>
            <a:r>
              <a:rPr lang="en-US" altLang="ru-RU" sz="2400" dirty="0" err="1" smtClean="0"/>
              <a:t>для</a:t>
            </a:r>
            <a:r>
              <a:rPr lang="en-US" altLang="ru-RU" sz="2400" dirty="0" smtClean="0"/>
              <a:t> </a:t>
            </a:r>
            <a:r>
              <a:rPr lang="ru-RU" altLang="ru-RU" sz="2400" dirty="0" smtClean="0"/>
              <a:t>работы с данными через </a:t>
            </a:r>
            <a:r>
              <a:rPr lang="en-US" altLang="ru-RU" sz="2400" dirty="0" smtClean="0"/>
              <a:t>SQL</a:t>
            </a:r>
            <a:r>
              <a:rPr lang="ru-RU" altLang="ru-RU" sz="2400" dirty="0" smtClean="0"/>
              <a:t> </a:t>
            </a:r>
            <a:r>
              <a:rPr lang="en-US" altLang="ru-RU" sz="2400" dirty="0" smtClean="0"/>
              <a:t>| db-fiddle</a:t>
            </a:r>
            <a:endParaRPr lang="ru-RU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500174"/>
            <a:ext cx="8089335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237487274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DDD8AE-8C5D-4240-999E-36B47BD64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ru-RU" altLang="ru-RU" sz="2400" dirty="0" smtClean="0"/>
              <a:t>Редактор </a:t>
            </a:r>
            <a:r>
              <a:rPr lang="en-US" altLang="ru-RU" sz="2400" dirty="0" smtClean="0"/>
              <a:t>SQL</a:t>
            </a:r>
            <a:r>
              <a:rPr lang="ru-RU" altLang="ru-RU" sz="2400" dirty="0" smtClean="0"/>
              <a:t> </a:t>
            </a:r>
            <a:r>
              <a:rPr lang="ru-RU" altLang="ru-RU" sz="2400" dirty="0" err="1" smtClean="0"/>
              <a:t>скриптов</a:t>
            </a:r>
            <a:r>
              <a:rPr lang="ru-RU" altLang="ru-RU" sz="2400" dirty="0" smtClean="0"/>
              <a:t> </a:t>
            </a:r>
            <a:r>
              <a:rPr lang="en-US" altLang="ru-RU" sz="2400" dirty="0" smtClean="0"/>
              <a:t>| Notepad++</a:t>
            </a:r>
            <a:endParaRPr lang="ru-RU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285860"/>
            <a:ext cx="7659694" cy="5090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23748727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868346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sz="2800" b="1" dirty="0" smtClean="0"/>
              <a:t>Процесс обработки данных</a:t>
            </a:r>
            <a:endParaRPr lang="ru-RU" sz="2800" dirty="0"/>
          </a:p>
        </p:txBody>
      </p:sp>
      <p:pic>
        <p:nvPicPr>
          <p:cNvPr id="4" name="Picture 1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oel="http://schemas.microsoft.com/office/2019/extlst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du="http://schemas.microsoft.com/office/word/2023/wordml/word16du" xmlns:w16sdtdh="http://schemas.microsoft.com/office/word/2020/wordml/sdtdatahash" xmlns:w16sdtfl="http://schemas.microsoft.com/office/word/2024/wordml/sdtformatlock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616726" y="1600200"/>
            <a:ext cx="7910547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B59517-53F6-4C4E-89CC-FDD6D7523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 rtl="0"/>
            <a:r>
              <a:rPr lang="en-US" altLang="ru-RU" dirty="0"/>
              <a:t>Операторы SQL, используемые в курсе</a:t>
            </a:r>
            <a:endParaRPr lang="ru-RU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xmlns="" id="{79854B59-4DD0-4215-9F33-999C90FEFE9C}"/>
              </a:ext>
            </a:extLst>
          </p:cNvPr>
          <p:cNvGrpSpPr/>
          <p:nvPr/>
        </p:nvGrpSpPr>
        <p:grpSpPr>
          <a:xfrm>
            <a:off x="1524000" y="1690689"/>
            <a:ext cx="6037263" cy="4816475"/>
            <a:chOff x="1524000" y="1320800"/>
            <a:chExt cx="6037263" cy="4816475"/>
          </a:xfrm>
        </p:grpSpPr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xmlns="" id="{90F6609A-738A-4381-8ED6-A8B40F50DCBB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1524000" y="1320800"/>
              <a:ext cx="6037263" cy="4816475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20000"/>
                </a:spcBef>
                <a:buClr>
                  <a:srgbClr val="FF0000"/>
                </a:buClr>
                <a:buFont typeface="Arial" panose="020B0604020202020204" pitchFamily="34" charset="0"/>
                <a:buNone/>
              </a:pPr>
              <a:endParaRPr lang="en-IN" altLang="ru-RU"/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xmlns="" id="{F20C20CC-6632-4BBF-966A-F87FCDED1F15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1658938" y="4471988"/>
              <a:ext cx="5765800" cy="669925"/>
            </a:xfrm>
            <a:prstGeom prst="rect">
              <a:avLst/>
            </a:prstGeom>
            <a:solidFill>
              <a:srgbClr val="99CC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20000"/>
                </a:spcBef>
                <a:buClr>
                  <a:srgbClr val="FF0000"/>
                </a:buClr>
                <a:buFont typeface="Arial" panose="020B0604020202020204" pitchFamily="34" charset="0"/>
                <a:buNone/>
              </a:pPr>
              <a:endParaRPr lang="en-IN" altLang="ru-RU"/>
            </a:p>
          </p:txBody>
        </p:sp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xmlns="" id="{A84973C2-D256-45D0-81B9-461F7A0EE113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1658938" y="5208588"/>
              <a:ext cx="5765800" cy="809625"/>
            </a:xfrm>
            <a:prstGeom prst="rect">
              <a:avLst/>
            </a:prstGeom>
            <a:solidFill>
              <a:srgbClr val="99CC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20000"/>
                </a:spcBef>
                <a:buClr>
                  <a:srgbClr val="FF0000"/>
                </a:buClr>
                <a:buFont typeface="Arial" panose="020B0604020202020204" pitchFamily="34" charset="0"/>
                <a:buNone/>
              </a:pPr>
              <a:endParaRPr lang="en-IN" altLang="ru-RU"/>
            </a:p>
          </p:txBody>
        </p:sp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xmlns="" id="{C4B92C4E-CEDE-4B2C-9CBE-24FFEDF5476C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1658938" y="2923708"/>
              <a:ext cx="5776912" cy="1457325"/>
            </a:xfrm>
            <a:prstGeom prst="rect">
              <a:avLst/>
            </a:prstGeom>
            <a:solidFill>
              <a:srgbClr val="99CC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20000"/>
                </a:spcBef>
                <a:buClr>
                  <a:srgbClr val="FF0000"/>
                </a:buClr>
                <a:buFont typeface="Arial" panose="020B0604020202020204" pitchFamily="34" charset="0"/>
                <a:buNone/>
              </a:pPr>
              <a:endParaRPr lang="en-IN" altLang="ru-RU"/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xmlns="" id="{00482F74-F41F-43F4-9947-0491B5AD8F08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1658938" y="1397000"/>
              <a:ext cx="5765800" cy="1466850"/>
            </a:xfrm>
            <a:prstGeom prst="rect">
              <a:avLst/>
            </a:prstGeom>
            <a:solidFill>
              <a:srgbClr val="99CC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20000"/>
                </a:spcBef>
                <a:buClr>
                  <a:srgbClr val="FF0000"/>
                </a:buClr>
                <a:buFont typeface="Arial" panose="020B0604020202020204" pitchFamily="34" charset="0"/>
                <a:buNone/>
              </a:pPr>
              <a:endParaRPr lang="en-IN" altLang="ru-RU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19BDAB78-624A-4977-BC18-9A50E95849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9357" y="1868394"/>
              <a:ext cx="37274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l" rtl="0"/>
              <a:r>
                <a:rPr lang="en-US" altLang="ru-RU" dirty="0" err="1"/>
                <a:t>Язык</a:t>
              </a:r>
              <a:r>
                <a:rPr lang="en-US" altLang="ru-RU" dirty="0"/>
                <a:t> </a:t>
              </a:r>
              <a:r>
                <a:rPr lang="en-US" altLang="ru-RU" dirty="0" err="1"/>
                <a:t>манипулирования</a:t>
              </a:r>
              <a:r>
                <a:rPr lang="en-US" altLang="ru-RU" dirty="0"/>
                <a:t> </a:t>
              </a:r>
              <a:r>
                <a:rPr lang="en-US" altLang="ru-RU" dirty="0" err="1"/>
                <a:t>данными</a:t>
              </a:r>
              <a:r>
                <a:rPr lang="en-US" altLang="ru-RU" dirty="0"/>
                <a:t> (DML)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C942CAAC-4762-4DEE-BD39-925E382AAB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9005" y="3448890"/>
              <a:ext cx="33210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l" rtl="0"/>
              <a:r>
                <a:rPr lang="en-US" altLang="ru-RU" dirty="0" err="1"/>
                <a:t>Язык</a:t>
              </a:r>
              <a:r>
                <a:rPr lang="en-US" altLang="ru-RU" dirty="0"/>
                <a:t> </a:t>
              </a:r>
              <a:r>
                <a:rPr lang="en-US" altLang="ru-RU" dirty="0" err="1"/>
                <a:t>определения</a:t>
              </a:r>
              <a:r>
                <a:rPr lang="en-US" altLang="ru-RU" dirty="0"/>
                <a:t> </a:t>
              </a:r>
              <a:r>
                <a:rPr lang="en-US" altLang="ru-RU" dirty="0" err="1"/>
                <a:t>данных</a:t>
              </a:r>
              <a:r>
                <a:rPr lang="en-US" altLang="ru-RU" dirty="0"/>
                <a:t> (DDL)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AA2FACC4-F9C5-4ACB-9D39-9ABC451AC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9003" y="5455865"/>
              <a:ext cx="2718267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l" rtl="0"/>
              <a:r>
                <a:rPr lang="en-US" altLang="ru-RU" dirty="0" err="1"/>
                <a:t>Контроль</a:t>
              </a:r>
              <a:r>
                <a:rPr lang="en-US" altLang="ru-RU" dirty="0"/>
                <a:t> </a:t>
              </a:r>
              <a:r>
                <a:rPr lang="en-US" altLang="ru-RU" dirty="0" err="1"/>
                <a:t>транзакций</a:t>
              </a:r>
              <a:endParaRPr lang="en-US" altLang="ru-RU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FD0D63B6-F608-413E-B989-49119749F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9005" y="4645679"/>
              <a:ext cx="30924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l" rtl="0"/>
              <a:r>
                <a:rPr lang="en-US" altLang="ru-RU" dirty="0" err="1"/>
                <a:t>Язык</a:t>
              </a:r>
              <a:r>
                <a:rPr lang="en-US" altLang="ru-RU" dirty="0"/>
                <a:t> </a:t>
              </a:r>
              <a:r>
                <a:rPr lang="en-US" altLang="ru-RU" dirty="0" err="1"/>
                <a:t>управления</a:t>
              </a:r>
              <a:r>
                <a:rPr lang="en-US" altLang="ru-RU" dirty="0"/>
                <a:t> </a:t>
              </a:r>
              <a:r>
                <a:rPr lang="en-US" altLang="ru-RU" dirty="0" err="1"/>
                <a:t>данными</a:t>
              </a:r>
              <a:r>
                <a:rPr lang="en-US" altLang="ru-RU" dirty="0"/>
                <a:t> (DCL)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36936066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F67A03-83D2-4177-B14A-51F6F2C8E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3600" dirty="0"/>
              <a:t>Схема </a:t>
            </a:r>
            <a:r>
              <a:rPr lang="en-US" sz="3600" dirty="0" err="1"/>
              <a:t>управления</a:t>
            </a:r>
            <a:r>
              <a:rPr lang="en-US" sz="3600" dirty="0"/>
              <a:t> </a:t>
            </a:r>
            <a:r>
              <a:rPr lang="ru-RU" sz="3600" dirty="0" smtClean="0"/>
              <a:t>сотрудниками </a:t>
            </a:r>
            <a:r>
              <a:rPr lang="en-US" sz="3600" dirty="0" smtClean="0"/>
              <a:t>(HR</a:t>
            </a:r>
            <a:r>
              <a:rPr lang="en-US" sz="3600" dirty="0"/>
              <a:t>)</a:t>
            </a:r>
            <a:endParaRPr lang="ru-RU" sz="3600" dirty="0"/>
          </a:p>
        </p:txBody>
      </p:sp>
      <p:sp>
        <p:nvSpPr>
          <p:cNvPr id="72" name="AutoShape 7">
            <a:extLst>
              <a:ext uri="{FF2B5EF4-FFF2-40B4-BE49-F238E27FC236}">
                <a16:creationId xmlns:a16="http://schemas.microsoft.com/office/drawing/2014/main" xmlns="" id="{CDDA19B6-D2E9-4304-A674-3675E0EE1D55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678238" y="1676400"/>
            <a:ext cx="1260475" cy="930275"/>
          </a:xfrm>
          <a:prstGeom prst="flowChartAlternateProcess">
            <a:avLst/>
          </a:prstGeom>
          <a:solidFill>
            <a:srgbClr val="FFFFCC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lIns="45476" tIns="45476" rIns="45476" bIns="45476" anchor="ctr"/>
          <a:lstStyle>
            <a:lvl1pPr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5000"/>
              </a:lnSpc>
            </a:pPr>
            <a:endParaRPr lang="ru-RU" altLang="ru-RU"/>
          </a:p>
        </p:txBody>
      </p:sp>
      <p:sp>
        <p:nvSpPr>
          <p:cNvPr id="73" name="AutoShape 9">
            <a:extLst>
              <a:ext uri="{FF2B5EF4-FFF2-40B4-BE49-F238E27FC236}">
                <a16:creationId xmlns:a16="http://schemas.microsoft.com/office/drawing/2014/main" xmlns="" id="{65B724A2-0E69-4948-A621-4A00A361816E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5832475" y="1676400"/>
            <a:ext cx="1282700" cy="1222375"/>
          </a:xfrm>
          <a:prstGeom prst="flowChartAlternateProcess">
            <a:avLst/>
          </a:prstGeom>
          <a:solidFill>
            <a:srgbClr val="FFFFCC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lIns="45476" tIns="45476" rIns="45476" bIns="45476" anchor="ctr"/>
          <a:lstStyle>
            <a:lvl1pPr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5000"/>
              </a:lnSpc>
            </a:pPr>
            <a:endParaRPr lang="ru-RU" altLang="ru-RU"/>
          </a:p>
        </p:txBody>
      </p:sp>
      <p:sp>
        <p:nvSpPr>
          <p:cNvPr id="74" name="AutoShape 10">
            <a:extLst>
              <a:ext uri="{FF2B5EF4-FFF2-40B4-BE49-F238E27FC236}">
                <a16:creationId xmlns:a16="http://schemas.microsoft.com/office/drawing/2014/main" xmlns="" id="{B687BBF0-E0B9-4DBF-BAF6-0EB9184FFDF5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5876925" y="3429000"/>
            <a:ext cx="1206500" cy="838200"/>
          </a:xfrm>
          <a:prstGeom prst="flowChartAlternateProcess">
            <a:avLst/>
          </a:prstGeom>
          <a:solidFill>
            <a:srgbClr val="FFFFCC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lIns="45476" tIns="45476" rIns="45476" bIns="45476" anchor="ctr"/>
          <a:lstStyle>
            <a:lvl1pPr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5000"/>
              </a:lnSpc>
            </a:pPr>
            <a:endParaRPr lang="ru-RU" altLang="ru-RU"/>
          </a:p>
        </p:txBody>
      </p:sp>
      <p:sp>
        <p:nvSpPr>
          <p:cNvPr id="75" name="AutoShape 13">
            <a:extLst>
              <a:ext uri="{FF2B5EF4-FFF2-40B4-BE49-F238E27FC236}">
                <a16:creationId xmlns:a16="http://schemas.microsoft.com/office/drawing/2014/main" xmlns="" id="{4D5193D2-9D7D-412A-95FF-A7DA49C2A2D7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5918200" y="4786313"/>
            <a:ext cx="1206500" cy="747712"/>
          </a:xfrm>
          <a:prstGeom prst="flowChartAlternateProcess">
            <a:avLst/>
          </a:prstGeom>
          <a:solidFill>
            <a:srgbClr val="FFFFCC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lIns="45476" tIns="45476" rIns="45476" bIns="45476" anchor="ctr"/>
          <a:lstStyle>
            <a:lvl1pPr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5000"/>
              </a:lnSpc>
            </a:pPr>
            <a:endParaRPr lang="ru-RU" altLang="ru-RU"/>
          </a:p>
        </p:txBody>
      </p:sp>
      <p:sp>
        <p:nvSpPr>
          <p:cNvPr id="76" name="AutoShape 16">
            <a:extLst>
              <a:ext uri="{FF2B5EF4-FFF2-40B4-BE49-F238E27FC236}">
                <a16:creationId xmlns:a16="http://schemas.microsoft.com/office/drawing/2014/main" xmlns="" id="{E3615738-BC63-44AD-A24A-178A1CABA48A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692525" y="3067050"/>
            <a:ext cx="1260475" cy="1905000"/>
          </a:xfrm>
          <a:prstGeom prst="flowChartAlternateProcess">
            <a:avLst/>
          </a:prstGeom>
          <a:solidFill>
            <a:srgbClr val="FFFFCC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lIns="45476" tIns="45476" rIns="45476" bIns="45476" anchor="ctr"/>
          <a:lstStyle>
            <a:lvl1pPr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5000"/>
              </a:lnSpc>
            </a:pPr>
            <a:endParaRPr lang="ru-RU" altLang="ru-RU"/>
          </a:p>
        </p:txBody>
      </p:sp>
      <p:sp>
        <p:nvSpPr>
          <p:cNvPr id="77" name="AutoShape 18">
            <a:extLst>
              <a:ext uri="{FF2B5EF4-FFF2-40B4-BE49-F238E27FC236}">
                <a16:creationId xmlns:a16="http://schemas.microsoft.com/office/drawing/2014/main" xmlns="" id="{56D7BB63-5214-4F06-B922-AC5F89CB88B9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628775" y="4489450"/>
            <a:ext cx="1323975" cy="920750"/>
          </a:xfrm>
          <a:prstGeom prst="flowChartAlternateProcess">
            <a:avLst/>
          </a:prstGeom>
          <a:solidFill>
            <a:srgbClr val="FFFFCC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lIns="45476" tIns="45476" rIns="45476" bIns="45476" anchor="ctr"/>
          <a:lstStyle>
            <a:lvl1pPr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5000"/>
              </a:lnSpc>
            </a:pPr>
            <a:endParaRPr lang="ru-RU" altLang="ru-RU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xmlns="" id="{38EF8448-590C-48AE-94E6-BAD139F4B08A}"/>
              </a:ext>
            </a:extLst>
          </p:cNvPr>
          <p:cNvGrpSpPr>
            <a:grpSpLocks/>
          </p:cNvGrpSpPr>
          <p:nvPr/>
        </p:nvGrpSpPr>
        <p:grpSpPr bwMode="auto">
          <a:xfrm>
            <a:off x="6357938" y="4275138"/>
            <a:ext cx="280987" cy="138112"/>
            <a:chOff x="4968" y="1240"/>
            <a:chExt cx="136" cy="66"/>
          </a:xfrm>
        </p:grpSpPr>
        <p:sp>
          <p:nvSpPr>
            <p:cNvPr id="79" name="Line 4">
              <a:extLst>
                <a:ext uri="{FF2B5EF4-FFF2-40B4-BE49-F238E27FC236}">
                  <a16:creationId xmlns:a16="http://schemas.microsoft.com/office/drawing/2014/main" xmlns="" id="{5D0C852A-A0FF-4148-A957-A358BE5ED991}"/>
                </a:ext>
              </a:extLst>
            </p:cNvPr>
            <p:cNvSpPr>
              <a:spLocks noChangeShapeType="1"/>
            </p:cNvSpPr>
            <p:nvPr/>
          </p:nvSpPr>
          <p:spPr bwMode="blackWhite">
            <a:xfrm flipV="1">
              <a:off x="5038" y="1240"/>
              <a:ext cx="66" cy="6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46038" tIns="46038" rIns="46038" bIns="46038" anchor="ctr"/>
            <a:lstStyle/>
            <a:p>
              <a:endParaRPr lang="ru-RU"/>
            </a:p>
          </p:txBody>
        </p:sp>
        <p:sp>
          <p:nvSpPr>
            <p:cNvPr id="80" name="Line 5">
              <a:extLst>
                <a:ext uri="{FF2B5EF4-FFF2-40B4-BE49-F238E27FC236}">
                  <a16:creationId xmlns:a16="http://schemas.microsoft.com/office/drawing/2014/main" xmlns="" id="{56F509B6-7156-4F89-8E77-BBE2453CF68B}"/>
                </a:ext>
              </a:extLst>
            </p:cNvPr>
            <p:cNvSpPr>
              <a:spLocks noChangeShapeType="1"/>
            </p:cNvSpPr>
            <p:nvPr/>
          </p:nvSpPr>
          <p:spPr bwMode="blackWhite">
            <a:xfrm flipH="1" flipV="1">
              <a:off x="4968" y="1240"/>
              <a:ext cx="66" cy="6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46038" tIns="46038" rIns="46038" bIns="46038" anchor="ctr"/>
            <a:lstStyle/>
            <a:p>
              <a:endParaRPr lang="ru-RU"/>
            </a:p>
          </p:txBody>
        </p:sp>
      </p:grpSp>
      <p:sp>
        <p:nvSpPr>
          <p:cNvPr id="81" name="Rectangle 6">
            <a:extLst>
              <a:ext uri="{FF2B5EF4-FFF2-40B4-BE49-F238E27FC236}">
                <a16:creationId xmlns:a16="http://schemas.microsoft.com/office/drawing/2014/main" xmlns="" id="{50E8738E-0488-4D19-B43A-A18CD64373E4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700463" y="1752600"/>
            <a:ext cx="1201737" cy="75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952" tIns="45476" rIns="90952" bIns="45476"/>
          <a:lstStyle>
            <a:lvl1pPr marL="123825" indent="-123825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200"/>
              <a:t>DEPARTMENTS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>
                <a:solidFill>
                  <a:srgbClr val="0000FF"/>
                </a:solidFill>
              </a:rPr>
              <a:t>department_id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department name</a:t>
            </a:r>
            <a:endParaRPr lang="en-US" altLang="ru-RU" sz="1000"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manager_id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location_id</a:t>
            </a:r>
            <a:endParaRPr lang="en-US" altLang="ru-RU" sz="1000">
              <a:cs typeface="Times New Roman" panose="02020603050405020304" pitchFamily="18" charset="0"/>
            </a:endParaRPr>
          </a:p>
        </p:txBody>
      </p:sp>
      <p:sp>
        <p:nvSpPr>
          <p:cNvPr id="82" name="Rectangle 8">
            <a:extLst>
              <a:ext uri="{FF2B5EF4-FFF2-40B4-BE49-F238E27FC236}">
                <a16:creationId xmlns:a16="http://schemas.microsoft.com/office/drawing/2014/main" xmlns="" id="{3096D79D-9BDF-4AA3-9427-584654EAD692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6019800" y="1752600"/>
            <a:ext cx="97631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952" tIns="45476" rIns="90952" bIns="45476"/>
          <a:lstStyle>
            <a:lvl1pPr marL="123825" indent="-123825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200"/>
              <a:t>LOCATIONS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>
                <a:solidFill>
                  <a:srgbClr val="0000FF"/>
                </a:solidFill>
              </a:rPr>
              <a:t>location_id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street address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postal code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city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state province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Country id</a:t>
            </a:r>
          </a:p>
        </p:txBody>
      </p:sp>
      <p:sp>
        <p:nvSpPr>
          <p:cNvPr id="83" name="Rectangle 11">
            <a:extLst>
              <a:ext uri="{FF2B5EF4-FFF2-40B4-BE49-F238E27FC236}">
                <a16:creationId xmlns:a16="http://schemas.microsoft.com/office/drawing/2014/main" xmlns="" id="{CE42EFC4-8886-4C4F-80E1-B669BF7CFEFB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6046788" y="3594100"/>
            <a:ext cx="9017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952" tIns="45476" rIns="90952" bIns="45476"/>
          <a:lstStyle>
            <a:lvl1pPr marL="123825" indent="-123825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200"/>
              <a:t>COUNTRIES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>
                <a:solidFill>
                  <a:srgbClr val="0000FF"/>
                </a:solidFill>
              </a:rPr>
              <a:t>country_id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country_name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region_id</a:t>
            </a:r>
          </a:p>
        </p:txBody>
      </p:sp>
      <p:sp>
        <p:nvSpPr>
          <p:cNvPr id="84" name="Rectangle 12">
            <a:extLst>
              <a:ext uri="{FF2B5EF4-FFF2-40B4-BE49-F238E27FC236}">
                <a16:creationId xmlns:a16="http://schemas.microsoft.com/office/drawing/2014/main" xmlns="" id="{BC045386-5DD9-4F75-B1EB-3497576BB11B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6126163" y="4924425"/>
            <a:ext cx="827087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952" tIns="45476" rIns="90952" bIns="45476"/>
          <a:lstStyle>
            <a:lvl1pPr marL="123825" indent="-123825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200"/>
              <a:t>REGIONS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>
                <a:solidFill>
                  <a:srgbClr val="0000FF"/>
                </a:solidFill>
              </a:rPr>
              <a:t>region_id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region_name</a:t>
            </a:r>
          </a:p>
        </p:txBody>
      </p:sp>
      <p:sp>
        <p:nvSpPr>
          <p:cNvPr id="85" name="Rectangle 14">
            <a:extLst>
              <a:ext uri="{FF2B5EF4-FFF2-40B4-BE49-F238E27FC236}">
                <a16:creationId xmlns:a16="http://schemas.microsoft.com/office/drawing/2014/main" xmlns="" id="{00A2B650-0F9E-42CB-9D9C-C340F8DF1E26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581400" y="3121025"/>
            <a:ext cx="1501775" cy="178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952" tIns="45476" rIns="90952" bIns="45476"/>
          <a:lstStyle>
            <a:lvl1pPr marL="123825" indent="-123825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200"/>
              <a:t>EMPLOYEES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>
                <a:solidFill>
                  <a:srgbClr val="0000FF"/>
                </a:solidFill>
              </a:rPr>
              <a:t>employee_id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first_name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last_name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email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phone_number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hire_date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job_id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salary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commission_pct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manager_id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department_id</a:t>
            </a:r>
          </a:p>
        </p:txBody>
      </p:sp>
      <p:sp>
        <p:nvSpPr>
          <p:cNvPr id="86" name="Rectangle 15">
            <a:extLst>
              <a:ext uri="{FF2B5EF4-FFF2-40B4-BE49-F238E27FC236}">
                <a16:creationId xmlns:a16="http://schemas.microsoft.com/office/drawing/2014/main" xmlns="" id="{D77BE942-6ECE-43CC-8BC9-377B0AC4F6C6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857375" y="4579938"/>
            <a:ext cx="827088" cy="75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952" tIns="45476" rIns="90952" bIns="45476"/>
          <a:lstStyle>
            <a:lvl1pPr marL="123825" indent="-123825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200"/>
              <a:t>JOBS</a:t>
            </a:r>
            <a:br>
              <a:rPr lang="en-US" altLang="ru-RU" sz="1200"/>
            </a:br>
            <a:r>
              <a:rPr lang="en-US" altLang="ru-RU" sz="1000">
                <a:solidFill>
                  <a:srgbClr val="0000FF"/>
                </a:solidFill>
              </a:rPr>
              <a:t>job_id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job_title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min_salary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max_salary</a:t>
            </a:r>
          </a:p>
        </p:txBody>
      </p:sp>
      <p:sp>
        <p:nvSpPr>
          <p:cNvPr id="87" name="AutoShape 17">
            <a:extLst>
              <a:ext uri="{FF2B5EF4-FFF2-40B4-BE49-F238E27FC236}">
                <a16:creationId xmlns:a16="http://schemas.microsoft.com/office/drawing/2014/main" xmlns="" id="{7D4EAE41-D0DD-4CF9-8391-354F9F7BD451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552575" y="2776538"/>
            <a:ext cx="1414463" cy="1109662"/>
          </a:xfrm>
          <a:prstGeom prst="flowChartAlternateProcess">
            <a:avLst/>
          </a:prstGeom>
          <a:solidFill>
            <a:srgbClr val="FFFFCC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lIns="45476" tIns="45476" rIns="45476" bIns="45476" anchor="ctr"/>
          <a:lstStyle>
            <a:lvl1pPr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5000"/>
              </a:lnSpc>
            </a:pPr>
            <a:endParaRPr lang="ru-RU" altLang="ru-RU"/>
          </a:p>
        </p:txBody>
      </p:sp>
      <p:grpSp>
        <p:nvGrpSpPr>
          <p:cNvPr id="4" name="Group 19">
            <a:extLst>
              <a:ext uri="{FF2B5EF4-FFF2-40B4-BE49-F238E27FC236}">
                <a16:creationId xmlns:a16="http://schemas.microsoft.com/office/drawing/2014/main" xmlns="" id="{6134741E-3B33-4AEC-99BD-06A06F83208D}"/>
              </a:ext>
            </a:extLst>
          </p:cNvPr>
          <p:cNvGrpSpPr>
            <a:grpSpLocks/>
          </p:cNvGrpSpPr>
          <p:nvPr/>
        </p:nvGrpSpPr>
        <p:grpSpPr bwMode="auto">
          <a:xfrm rot="-5400000">
            <a:off x="4868069" y="2135981"/>
            <a:ext cx="282575" cy="138113"/>
            <a:chOff x="4968" y="1240"/>
            <a:chExt cx="136" cy="66"/>
          </a:xfrm>
        </p:grpSpPr>
        <p:sp>
          <p:nvSpPr>
            <p:cNvPr id="89" name="Line 20">
              <a:extLst>
                <a:ext uri="{FF2B5EF4-FFF2-40B4-BE49-F238E27FC236}">
                  <a16:creationId xmlns:a16="http://schemas.microsoft.com/office/drawing/2014/main" xmlns="" id="{FDE2C4A9-A19E-4E0B-BD80-9291293BF563}"/>
                </a:ext>
              </a:extLst>
            </p:cNvPr>
            <p:cNvSpPr>
              <a:spLocks noChangeShapeType="1"/>
            </p:cNvSpPr>
            <p:nvPr/>
          </p:nvSpPr>
          <p:spPr bwMode="blackWhite">
            <a:xfrm flipV="1">
              <a:off x="5038" y="1240"/>
              <a:ext cx="66" cy="6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46038" tIns="46038" rIns="46038" bIns="46038" anchor="ctr"/>
            <a:lstStyle/>
            <a:p>
              <a:endParaRPr lang="ru-RU"/>
            </a:p>
          </p:txBody>
        </p:sp>
        <p:sp>
          <p:nvSpPr>
            <p:cNvPr id="90" name="Line 21">
              <a:extLst>
                <a:ext uri="{FF2B5EF4-FFF2-40B4-BE49-F238E27FC236}">
                  <a16:creationId xmlns:a16="http://schemas.microsoft.com/office/drawing/2014/main" xmlns="" id="{7CEED651-9EE8-4067-AF7B-2B92991CC6BF}"/>
                </a:ext>
              </a:extLst>
            </p:cNvPr>
            <p:cNvSpPr>
              <a:spLocks noChangeShapeType="1"/>
            </p:cNvSpPr>
            <p:nvPr/>
          </p:nvSpPr>
          <p:spPr bwMode="blackWhite">
            <a:xfrm flipH="1" flipV="1">
              <a:off x="4968" y="1240"/>
              <a:ext cx="66" cy="6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46038" tIns="46038" rIns="46038" bIns="46038" anchor="ctr"/>
            <a:lstStyle/>
            <a:p>
              <a:endParaRPr lang="ru-RU"/>
            </a:p>
          </p:txBody>
        </p:sp>
      </p:grpSp>
      <p:sp>
        <p:nvSpPr>
          <p:cNvPr id="91" name="Rectangle 22">
            <a:extLst>
              <a:ext uri="{FF2B5EF4-FFF2-40B4-BE49-F238E27FC236}">
                <a16:creationId xmlns:a16="http://schemas.microsoft.com/office/drawing/2014/main" xmlns="" id="{AE333983-AC85-4013-BEDF-92E085CB0302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771650" y="2830513"/>
            <a:ext cx="976313" cy="979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952" tIns="45476" rIns="90952" bIns="45476"/>
          <a:lstStyle>
            <a:lvl1pPr marL="123825" indent="-123825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200"/>
              <a:t>JOB_HISTORY</a:t>
            </a:r>
            <a:r>
              <a:rPr lang="en-US" altLang="ru-RU" sz="1600"/>
              <a:t/>
            </a:r>
            <a:br>
              <a:rPr lang="en-US" altLang="ru-RU" sz="1600"/>
            </a:br>
            <a:r>
              <a:rPr lang="en-US" altLang="ru-RU" sz="1000">
                <a:solidFill>
                  <a:srgbClr val="0000FF"/>
                </a:solidFill>
              </a:rPr>
              <a:t>employee_id</a:t>
            </a:r>
          </a:p>
          <a:p>
            <a:pPr algn="ctr" eaLnBrk="1" hangingPunct="1">
              <a:lnSpc>
                <a:spcPct val="80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>
                <a:solidFill>
                  <a:srgbClr val="0000FF"/>
                </a:solidFill>
              </a:rPr>
              <a:t>start_date</a:t>
            </a:r>
          </a:p>
          <a:p>
            <a:pPr algn="ctr" eaLnBrk="1" hangingPunct="1">
              <a:lnSpc>
                <a:spcPct val="80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end_date</a:t>
            </a:r>
          </a:p>
          <a:p>
            <a:pPr algn="ctr" eaLnBrk="1" hangingPunct="1">
              <a:lnSpc>
                <a:spcPct val="80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job_id</a:t>
            </a:r>
          </a:p>
          <a:p>
            <a:pPr algn="ctr" eaLnBrk="1" hangingPunct="1">
              <a:lnSpc>
                <a:spcPct val="80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department_id</a:t>
            </a:r>
          </a:p>
        </p:txBody>
      </p:sp>
      <p:grpSp>
        <p:nvGrpSpPr>
          <p:cNvPr id="5" name="Group 23">
            <a:extLst>
              <a:ext uri="{FF2B5EF4-FFF2-40B4-BE49-F238E27FC236}">
                <a16:creationId xmlns:a16="http://schemas.microsoft.com/office/drawing/2014/main" xmlns="" id="{E1CD2DF4-8064-4684-A295-0721638D189B}"/>
              </a:ext>
            </a:extLst>
          </p:cNvPr>
          <p:cNvGrpSpPr>
            <a:grpSpLocks/>
          </p:cNvGrpSpPr>
          <p:nvPr/>
        </p:nvGrpSpPr>
        <p:grpSpPr bwMode="auto">
          <a:xfrm>
            <a:off x="2085975" y="2190750"/>
            <a:ext cx="269875" cy="588963"/>
            <a:chOff x="795" y="887"/>
            <a:chExt cx="173" cy="375"/>
          </a:xfrm>
        </p:grpSpPr>
        <p:grpSp>
          <p:nvGrpSpPr>
            <p:cNvPr id="6" name="Group 24">
              <a:extLst>
                <a:ext uri="{FF2B5EF4-FFF2-40B4-BE49-F238E27FC236}">
                  <a16:creationId xmlns:a16="http://schemas.microsoft.com/office/drawing/2014/main" xmlns="" id="{9B978079-FF00-4050-800F-91E5BE379F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" y="1175"/>
              <a:ext cx="173" cy="87"/>
              <a:chOff x="795" y="1223"/>
              <a:chExt cx="173" cy="87"/>
            </a:xfrm>
          </p:grpSpPr>
          <p:sp>
            <p:nvSpPr>
              <p:cNvPr id="95" name="Line 25">
                <a:extLst>
                  <a:ext uri="{FF2B5EF4-FFF2-40B4-BE49-F238E27FC236}">
                    <a16:creationId xmlns:a16="http://schemas.microsoft.com/office/drawing/2014/main" xmlns="" id="{E0A87DEA-6064-424D-85C6-C2237FB9932B}"/>
                  </a:ext>
                </a:extLst>
              </p:cNvPr>
              <p:cNvSpPr>
                <a:spLocks noChangeShapeType="1"/>
              </p:cNvSpPr>
              <p:nvPr/>
            </p:nvSpPr>
            <p:spPr bwMode="blackWhite">
              <a:xfrm rot="10800000" flipV="1">
                <a:off x="795" y="1223"/>
                <a:ext cx="87" cy="8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lIns="46038" tIns="46038" rIns="46038" bIns="46038" anchor="ctr"/>
              <a:lstStyle/>
              <a:p>
                <a:endParaRPr lang="ru-RU"/>
              </a:p>
            </p:txBody>
          </p:sp>
          <p:sp>
            <p:nvSpPr>
              <p:cNvPr id="96" name="Line 26">
                <a:extLst>
                  <a:ext uri="{FF2B5EF4-FFF2-40B4-BE49-F238E27FC236}">
                    <a16:creationId xmlns:a16="http://schemas.microsoft.com/office/drawing/2014/main" xmlns="" id="{055B7F03-A307-487B-9FC0-5B5579A2855F}"/>
                  </a:ext>
                </a:extLst>
              </p:cNvPr>
              <p:cNvSpPr>
                <a:spLocks noChangeShapeType="1"/>
              </p:cNvSpPr>
              <p:nvPr/>
            </p:nvSpPr>
            <p:spPr bwMode="blackWhite">
              <a:xfrm rot="10800000" flipH="1" flipV="1">
                <a:off x="881" y="1223"/>
                <a:ext cx="87" cy="8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lIns="46038" tIns="46038" rIns="46038" bIns="46038" anchor="ctr"/>
              <a:lstStyle/>
              <a:p>
                <a:endParaRPr lang="ru-RU"/>
              </a:p>
            </p:txBody>
          </p:sp>
        </p:grpSp>
        <p:sp>
          <p:nvSpPr>
            <p:cNvPr id="94" name="Freeform 27">
              <a:extLst>
                <a:ext uri="{FF2B5EF4-FFF2-40B4-BE49-F238E27FC236}">
                  <a16:creationId xmlns:a16="http://schemas.microsoft.com/office/drawing/2014/main" xmlns="" id="{A31CEDB6-1A91-4412-86F5-5EBAC54D2B36}"/>
                </a:ext>
              </a:extLst>
            </p:cNvPr>
            <p:cNvSpPr>
              <a:spLocks/>
            </p:cNvSpPr>
            <p:nvPr/>
          </p:nvSpPr>
          <p:spPr bwMode="blackWhite">
            <a:xfrm>
              <a:off x="875" y="887"/>
              <a:ext cx="1" cy="374"/>
            </a:xfrm>
            <a:custGeom>
              <a:avLst/>
              <a:gdLst>
                <a:gd name="T0" fmla="*/ 0 w 1"/>
                <a:gd name="T1" fmla="*/ 4 h 417"/>
                <a:gd name="T2" fmla="*/ 1 w 1"/>
                <a:gd name="T3" fmla="*/ 0 h 417"/>
                <a:gd name="T4" fmla="*/ 0 60000 65536"/>
                <a:gd name="T5" fmla="*/ 0 60000 65536"/>
                <a:gd name="T6" fmla="*/ 0 w 1"/>
                <a:gd name="T7" fmla="*/ 0 h 417"/>
                <a:gd name="T8" fmla="*/ 1 w 1"/>
                <a:gd name="T9" fmla="*/ 417 h 41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417">
                  <a:moveTo>
                    <a:pt x="0" y="417"/>
                  </a:moveTo>
                  <a:lnTo>
                    <a:pt x="1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7" name="Group 28">
            <a:extLst>
              <a:ext uri="{FF2B5EF4-FFF2-40B4-BE49-F238E27FC236}">
                <a16:creationId xmlns:a16="http://schemas.microsoft.com/office/drawing/2014/main" xmlns="" id="{CC2B1EC7-343C-4400-818A-F7516CE362DD}"/>
              </a:ext>
            </a:extLst>
          </p:cNvPr>
          <p:cNvGrpSpPr>
            <a:grpSpLocks/>
          </p:cNvGrpSpPr>
          <p:nvPr/>
        </p:nvGrpSpPr>
        <p:grpSpPr bwMode="auto">
          <a:xfrm>
            <a:off x="4384675" y="2616200"/>
            <a:ext cx="274638" cy="138113"/>
            <a:chOff x="2150" y="1152"/>
            <a:chExt cx="175" cy="88"/>
          </a:xfrm>
        </p:grpSpPr>
        <p:sp>
          <p:nvSpPr>
            <p:cNvPr id="98" name="Line 29">
              <a:extLst>
                <a:ext uri="{FF2B5EF4-FFF2-40B4-BE49-F238E27FC236}">
                  <a16:creationId xmlns:a16="http://schemas.microsoft.com/office/drawing/2014/main" xmlns="" id="{84AED96E-74A3-4F4D-B85C-FF8B7C2B9CF6}"/>
                </a:ext>
              </a:extLst>
            </p:cNvPr>
            <p:cNvSpPr>
              <a:spLocks noChangeShapeType="1"/>
            </p:cNvSpPr>
            <p:nvPr/>
          </p:nvSpPr>
          <p:spPr bwMode="blackWhite">
            <a:xfrm flipV="1">
              <a:off x="2237" y="1152"/>
              <a:ext cx="88" cy="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46038" tIns="46038" rIns="46038" bIns="46038" anchor="ctr"/>
            <a:lstStyle/>
            <a:p>
              <a:endParaRPr lang="ru-RU"/>
            </a:p>
          </p:txBody>
        </p:sp>
        <p:sp>
          <p:nvSpPr>
            <p:cNvPr id="99" name="Line 30">
              <a:extLst>
                <a:ext uri="{FF2B5EF4-FFF2-40B4-BE49-F238E27FC236}">
                  <a16:creationId xmlns:a16="http://schemas.microsoft.com/office/drawing/2014/main" xmlns="" id="{405D5B69-9224-4A09-AD8C-8E6A641A8129}"/>
                </a:ext>
              </a:extLst>
            </p:cNvPr>
            <p:cNvSpPr>
              <a:spLocks noChangeShapeType="1"/>
            </p:cNvSpPr>
            <p:nvPr/>
          </p:nvSpPr>
          <p:spPr bwMode="blackWhite">
            <a:xfrm flipH="1" flipV="1">
              <a:off x="2150" y="1152"/>
              <a:ext cx="88" cy="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46038" tIns="46038" rIns="46038" bIns="46038" anchor="ctr"/>
            <a:lstStyle/>
            <a:p>
              <a:endParaRPr lang="ru-RU"/>
            </a:p>
          </p:txBody>
        </p:sp>
      </p:grpSp>
      <p:grpSp>
        <p:nvGrpSpPr>
          <p:cNvPr id="8" name="Group 31">
            <a:extLst>
              <a:ext uri="{FF2B5EF4-FFF2-40B4-BE49-F238E27FC236}">
                <a16:creationId xmlns:a16="http://schemas.microsoft.com/office/drawing/2014/main" xmlns="" id="{DB032C98-2F42-4CEB-9424-CFFF8DB6AD90}"/>
              </a:ext>
            </a:extLst>
          </p:cNvPr>
          <p:cNvGrpSpPr>
            <a:grpSpLocks/>
          </p:cNvGrpSpPr>
          <p:nvPr/>
        </p:nvGrpSpPr>
        <p:grpSpPr bwMode="auto">
          <a:xfrm>
            <a:off x="3965575" y="2924175"/>
            <a:ext cx="271463" cy="136525"/>
            <a:chOff x="1882" y="1283"/>
            <a:chExt cx="173" cy="87"/>
          </a:xfrm>
        </p:grpSpPr>
        <p:sp>
          <p:nvSpPr>
            <p:cNvPr id="101" name="Line 32">
              <a:extLst>
                <a:ext uri="{FF2B5EF4-FFF2-40B4-BE49-F238E27FC236}">
                  <a16:creationId xmlns:a16="http://schemas.microsoft.com/office/drawing/2014/main" xmlns="" id="{4C54ACB1-C80A-4B05-A800-3BB604C82BEE}"/>
                </a:ext>
              </a:extLst>
            </p:cNvPr>
            <p:cNvSpPr>
              <a:spLocks noChangeShapeType="1"/>
            </p:cNvSpPr>
            <p:nvPr/>
          </p:nvSpPr>
          <p:spPr bwMode="blackWhite">
            <a:xfrm rot="10800000" flipV="1">
              <a:off x="1882" y="1283"/>
              <a:ext cx="87" cy="8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46038" tIns="46038" rIns="46038" bIns="46038" anchor="ctr"/>
            <a:lstStyle/>
            <a:p>
              <a:endParaRPr lang="ru-RU"/>
            </a:p>
          </p:txBody>
        </p:sp>
        <p:sp>
          <p:nvSpPr>
            <p:cNvPr id="102" name="Line 33">
              <a:extLst>
                <a:ext uri="{FF2B5EF4-FFF2-40B4-BE49-F238E27FC236}">
                  <a16:creationId xmlns:a16="http://schemas.microsoft.com/office/drawing/2014/main" xmlns="" id="{8E2E22A3-5B69-40A5-B3C0-DAB58770BF68}"/>
                </a:ext>
              </a:extLst>
            </p:cNvPr>
            <p:cNvSpPr>
              <a:spLocks noChangeShapeType="1"/>
            </p:cNvSpPr>
            <p:nvPr/>
          </p:nvSpPr>
          <p:spPr bwMode="blackWhite">
            <a:xfrm rot="10800000" flipH="1" flipV="1">
              <a:off x="1968" y="1283"/>
              <a:ext cx="87" cy="8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46038" tIns="46038" rIns="46038" bIns="46038" anchor="ctr"/>
            <a:lstStyle/>
            <a:p>
              <a:endParaRPr lang="ru-RU"/>
            </a:p>
          </p:txBody>
        </p:sp>
      </p:grpSp>
      <p:grpSp>
        <p:nvGrpSpPr>
          <p:cNvPr id="9" name="Group 34">
            <a:extLst>
              <a:ext uri="{FF2B5EF4-FFF2-40B4-BE49-F238E27FC236}">
                <a16:creationId xmlns:a16="http://schemas.microsoft.com/office/drawing/2014/main" xmlns="" id="{2C44959D-7382-4C2F-BF6A-647FE332B178}"/>
              </a:ext>
            </a:extLst>
          </p:cNvPr>
          <p:cNvGrpSpPr>
            <a:grpSpLocks/>
          </p:cNvGrpSpPr>
          <p:nvPr/>
        </p:nvGrpSpPr>
        <p:grpSpPr bwMode="auto">
          <a:xfrm>
            <a:off x="2970213" y="3128963"/>
            <a:ext cx="125412" cy="273050"/>
            <a:chOff x="1303" y="1497"/>
            <a:chExt cx="87" cy="174"/>
          </a:xfrm>
        </p:grpSpPr>
        <p:sp>
          <p:nvSpPr>
            <p:cNvPr id="104" name="Line 35">
              <a:extLst>
                <a:ext uri="{FF2B5EF4-FFF2-40B4-BE49-F238E27FC236}">
                  <a16:creationId xmlns:a16="http://schemas.microsoft.com/office/drawing/2014/main" xmlns="" id="{46EB3504-8C92-4250-BB7F-9B4ECBE96749}"/>
                </a:ext>
              </a:extLst>
            </p:cNvPr>
            <p:cNvSpPr>
              <a:spLocks noChangeShapeType="1"/>
            </p:cNvSpPr>
            <p:nvPr/>
          </p:nvSpPr>
          <p:spPr bwMode="blackWhite">
            <a:xfrm rot="5400000" flipH="1" flipV="1">
              <a:off x="1303" y="1584"/>
              <a:ext cx="87" cy="8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46038" tIns="46038" rIns="46038" bIns="46038" anchor="ctr"/>
            <a:lstStyle/>
            <a:p>
              <a:endParaRPr lang="ru-RU"/>
            </a:p>
          </p:txBody>
        </p:sp>
        <p:sp>
          <p:nvSpPr>
            <p:cNvPr id="105" name="Line 36">
              <a:extLst>
                <a:ext uri="{FF2B5EF4-FFF2-40B4-BE49-F238E27FC236}">
                  <a16:creationId xmlns:a16="http://schemas.microsoft.com/office/drawing/2014/main" xmlns="" id="{BB94B331-7F8F-423C-B376-00C05CB273FC}"/>
                </a:ext>
              </a:extLst>
            </p:cNvPr>
            <p:cNvSpPr>
              <a:spLocks noChangeShapeType="1"/>
            </p:cNvSpPr>
            <p:nvPr/>
          </p:nvSpPr>
          <p:spPr bwMode="blackWhite">
            <a:xfrm rot="5400000" flipV="1">
              <a:off x="1303" y="1497"/>
              <a:ext cx="87" cy="8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46038" tIns="46038" rIns="46038" bIns="46038" anchor="ctr"/>
            <a:lstStyle/>
            <a:p>
              <a:endParaRPr lang="ru-RU"/>
            </a:p>
          </p:txBody>
        </p:sp>
      </p:grpSp>
      <p:grpSp>
        <p:nvGrpSpPr>
          <p:cNvPr id="10" name="Group 37">
            <a:extLst>
              <a:ext uri="{FF2B5EF4-FFF2-40B4-BE49-F238E27FC236}">
                <a16:creationId xmlns:a16="http://schemas.microsoft.com/office/drawing/2014/main" xmlns="" id="{2BC8FC45-CC3B-417F-8699-27288E46A50E}"/>
              </a:ext>
            </a:extLst>
          </p:cNvPr>
          <p:cNvGrpSpPr>
            <a:grpSpLocks/>
          </p:cNvGrpSpPr>
          <p:nvPr/>
        </p:nvGrpSpPr>
        <p:grpSpPr bwMode="auto">
          <a:xfrm>
            <a:off x="2162175" y="3878263"/>
            <a:ext cx="273050" cy="138112"/>
            <a:chOff x="2150" y="1152"/>
            <a:chExt cx="175" cy="88"/>
          </a:xfrm>
        </p:grpSpPr>
        <p:sp>
          <p:nvSpPr>
            <p:cNvPr id="107" name="Line 38">
              <a:extLst>
                <a:ext uri="{FF2B5EF4-FFF2-40B4-BE49-F238E27FC236}">
                  <a16:creationId xmlns:a16="http://schemas.microsoft.com/office/drawing/2014/main" xmlns="" id="{44422A7A-1DB9-4FC3-8126-13B808BDDF58}"/>
                </a:ext>
              </a:extLst>
            </p:cNvPr>
            <p:cNvSpPr>
              <a:spLocks noChangeShapeType="1"/>
            </p:cNvSpPr>
            <p:nvPr/>
          </p:nvSpPr>
          <p:spPr bwMode="blackWhite">
            <a:xfrm flipV="1">
              <a:off x="2237" y="1152"/>
              <a:ext cx="88" cy="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46038" tIns="46038" rIns="46038" bIns="46038" anchor="ctr"/>
            <a:lstStyle/>
            <a:p>
              <a:endParaRPr lang="ru-RU"/>
            </a:p>
          </p:txBody>
        </p:sp>
        <p:sp>
          <p:nvSpPr>
            <p:cNvPr id="108" name="Line 39">
              <a:extLst>
                <a:ext uri="{FF2B5EF4-FFF2-40B4-BE49-F238E27FC236}">
                  <a16:creationId xmlns:a16="http://schemas.microsoft.com/office/drawing/2014/main" xmlns="" id="{12ED48AD-48D0-4276-8BA8-5D3E9F1D0DC1}"/>
                </a:ext>
              </a:extLst>
            </p:cNvPr>
            <p:cNvSpPr>
              <a:spLocks noChangeShapeType="1"/>
            </p:cNvSpPr>
            <p:nvPr/>
          </p:nvSpPr>
          <p:spPr bwMode="blackWhite">
            <a:xfrm flipH="1" flipV="1">
              <a:off x="2150" y="1152"/>
              <a:ext cx="88" cy="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46038" tIns="46038" rIns="46038" bIns="46038" anchor="ctr"/>
            <a:lstStyle/>
            <a:p>
              <a:endParaRPr lang="ru-RU"/>
            </a:p>
          </p:txBody>
        </p:sp>
      </p:grpSp>
      <p:grpSp>
        <p:nvGrpSpPr>
          <p:cNvPr id="11" name="Group 40">
            <a:extLst>
              <a:ext uri="{FF2B5EF4-FFF2-40B4-BE49-F238E27FC236}">
                <a16:creationId xmlns:a16="http://schemas.microsoft.com/office/drawing/2014/main" xmlns="" id="{BB6D48E1-7070-491E-ABB8-060023508FD8}"/>
              </a:ext>
            </a:extLst>
          </p:cNvPr>
          <p:cNvGrpSpPr>
            <a:grpSpLocks/>
          </p:cNvGrpSpPr>
          <p:nvPr/>
        </p:nvGrpSpPr>
        <p:grpSpPr bwMode="auto">
          <a:xfrm>
            <a:off x="6337300" y="2917825"/>
            <a:ext cx="280988" cy="138113"/>
            <a:chOff x="4968" y="1240"/>
            <a:chExt cx="136" cy="66"/>
          </a:xfrm>
        </p:grpSpPr>
        <p:sp>
          <p:nvSpPr>
            <p:cNvPr id="110" name="Line 41">
              <a:extLst>
                <a:ext uri="{FF2B5EF4-FFF2-40B4-BE49-F238E27FC236}">
                  <a16:creationId xmlns:a16="http://schemas.microsoft.com/office/drawing/2014/main" xmlns="" id="{1BA012E4-4AA0-42D1-B34C-A46AF0B12B51}"/>
                </a:ext>
              </a:extLst>
            </p:cNvPr>
            <p:cNvSpPr>
              <a:spLocks noChangeShapeType="1"/>
            </p:cNvSpPr>
            <p:nvPr/>
          </p:nvSpPr>
          <p:spPr bwMode="blackWhite">
            <a:xfrm flipV="1">
              <a:off x="5038" y="1240"/>
              <a:ext cx="66" cy="6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46038" tIns="46038" rIns="46038" bIns="46038" anchor="ctr"/>
            <a:lstStyle/>
            <a:p>
              <a:endParaRPr lang="ru-RU"/>
            </a:p>
          </p:txBody>
        </p:sp>
        <p:sp>
          <p:nvSpPr>
            <p:cNvPr id="111" name="Line 42">
              <a:extLst>
                <a:ext uri="{FF2B5EF4-FFF2-40B4-BE49-F238E27FC236}">
                  <a16:creationId xmlns:a16="http://schemas.microsoft.com/office/drawing/2014/main" xmlns="" id="{D9C7F433-A6AE-4370-B1B3-E9F7FE117EF5}"/>
                </a:ext>
              </a:extLst>
            </p:cNvPr>
            <p:cNvSpPr>
              <a:spLocks noChangeShapeType="1"/>
            </p:cNvSpPr>
            <p:nvPr/>
          </p:nvSpPr>
          <p:spPr bwMode="blackWhite">
            <a:xfrm flipH="1" flipV="1">
              <a:off x="4968" y="1240"/>
              <a:ext cx="66" cy="6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46038" tIns="46038" rIns="46038" bIns="46038" anchor="ctr"/>
            <a:lstStyle/>
            <a:p>
              <a:endParaRPr lang="ru-RU"/>
            </a:p>
          </p:txBody>
        </p:sp>
      </p:grpSp>
      <p:grpSp>
        <p:nvGrpSpPr>
          <p:cNvPr id="12" name="Group 43">
            <a:extLst>
              <a:ext uri="{FF2B5EF4-FFF2-40B4-BE49-F238E27FC236}">
                <a16:creationId xmlns:a16="http://schemas.microsoft.com/office/drawing/2014/main" xmlns="" id="{CBAEA6F7-90AD-4682-99D7-4207774D1B8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3556000" y="4532313"/>
            <a:ext cx="136525" cy="273050"/>
            <a:chOff x="1303" y="1497"/>
            <a:chExt cx="87" cy="174"/>
          </a:xfrm>
        </p:grpSpPr>
        <p:sp>
          <p:nvSpPr>
            <p:cNvPr id="113" name="Line 44">
              <a:extLst>
                <a:ext uri="{FF2B5EF4-FFF2-40B4-BE49-F238E27FC236}">
                  <a16:creationId xmlns:a16="http://schemas.microsoft.com/office/drawing/2014/main" xmlns="" id="{0D02488C-9E4F-43F4-A248-A7E4A636079F}"/>
                </a:ext>
              </a:extLst>
            </p:cNvPr>
            <p:cNvSpPr>
              <a:spLocks noChangeShapeType="1"/>
            </p:cNvSpPr>
            <p:nvPr/>
          </p:nvSpPr>
          <p:spPr bwMode="blackWhite">
            <a:xfrm rot="5400000" flipH="1" flipV="1">
              <a:off x="1303" y="1584"/>
              <a:ext cx="87" cy="8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46038" tIns="46038" rIns="46038" bIns="46038" anchor="ctr"/>
            <a:lstStyle/>
            <a:p>
              <a:endParaRPr lang="ru-RU"/>
            </a:p>
          </p:txBody>
        </p:sp>
        <p:sp>
          <p:nvSpPr>
            <p:cNvPr id="114" name="Line 45">
              <a:extLst>
                <a:ext uri="{FF2B5EF4-FFF2-40B4-BE49-F238E27FC236}">
                  <a16:creationId xmlns:a16="http://schemas.microsoft.com/office/drawing/2014/main" xmlns="" id="{A9B6730B-F72B-41E2-84A9-B10A4F553BAD}"/>
                </a:ext>
              </a:extLst>
            </p:cNvPr>
            <p:cNvSpPr>
              <a:spLocks noChangeShapeType="1"/>
            </p:cNvSpPr>
            <p:nvPr/>
          </p:nvSpPr>
          <p:spPr bwMode="blackWhite">
            <a:xfrm rot="5400000" flipV="1">
              <a:off x="1303" y="1497"/>
              <a:ext cx="87" cy="8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46038" tIns="46038" rIns="46038" bIns="46038" anchor="ctr"/>
            <a:lstStyle/>
            <a:p>
              <a:endParaRPr lang="ru-RU"/>
            </a:p>
          </p:txBody>
        </p:sp>
      </p:grpSp>
      <p:grpSp>
        <p:nvGrpSpPr>
          <p:cNvPr id="13" name="Group 46">
            <a:extLst>
              <a:ext uri="{FF2B5EF4-FFF2-40B4-BE49-F238E27FC236}">
                <a16:creationId xmlns:a16="http://schemas.microsoft.com/office/drawing/2014/main" xmlns="" id="{A3FD892D-8517-4310-9044-57028C3C2728}"/>
              </a:ext>
            </a:extLst>
          </p:cNvPr>
          <p:cNvGrpSpPr>
            <a:grpSpLocks/>
          </p:cNvGrpSpPr>
          <p:nvPr/>
        </p:nvGrpSpPr>
        <p:grpSpPr bwMode="auto">
          <a:xfrm>
            <a:off x="4953000" y="3544888"/>
            <a:ext cx="352425" cy="528637"/>
            <a:chOff x="2460" y="1482"/>
            <a:chExt cx="225" cy="336"/>
          </a:xfrm>
        </p:grpSpPr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xmlns="" id="{4526D80F-90D8-48BE-BC53-BCCF8EC6A3B6}"/>
                </a:ext>
              </a:extLst>
            </p:cNvPr>
            <p:cNvSpPr>
              <a:spLocks/>
            </p:cNvSpPr>
            <p:nvPr/>
          </p:nvSpPr>
          <p:spPr bwMode="blackWhite">
            <a:xfrm>
              <a:off x="2470" y="1575"/>
              <a:ext cx="215" cy="243"/>
            </a:xfrm>
            <a:custGeom>
              <a:avLst/>
              <a:gdLst>
                <a:gd name="T0" fmla="*/ 0 w 192"/>
                <a:gd name="T1" fmla="*/ 0 h 336"/>
                <a:gd name="T2" fmla="*/ 49021 w 192"/>
                <a:gd name="T3" fmla="*/ 0 h 336"/>
                <a:gd name="T4" fmla="*/ 49021 w 192"/>
                <a:gd name="T5" fmla="*/ 1 h 336"/>
                <a:gd name="T6" fmla="*/ 0 60000 65536"/>
                <a:gd name="T7" fmla="*/ 0 60000 65536"/>
                <a:gd name="T8" fmla="*/ 0 60000 65536"/>
                <a:gd name="T9" fmla="*/ 0 w 192"/>
                <a:gd name="T10" fmla="*/ 0 h 336"/>
                <a:gd name="T11" fmla="*/ 192 w 192"/>
                <a:gd name="T12" fmla="*/ 336 h 3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2" h="336">
                  <a:moveTo>
                    <a:pt x="0" y="0"/>
                  </a:moveTo>
                  <a:lnTo>
                    <a:pt x="192" y="0"/>
                  </a:lnTo>
                  <a:lnTo>
                    <a:pt x="192" y="336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7" name="Line 48">
              <a:extLst>
                <a:ext uri="{FF2B5EF4-FFF2-40B4-BE49-F238E27FC236}">
                  <a16:creationId xmlns:a16="http://schemas.microsoft.com/office/drawing/2014/main" xmlns="" id="{2BDCC9E8-4009-4C7E-A8E3-380985EF10D0}"/>
                </a:ext>
              </a:extLst>
            </p:cNvPr>
            <p:cNvSpPr>
              <a:spLocks noChangeShapeType="1"/>
            </p:cNvSpPr>
            <p:nvPr/>
          </p:nvSpPr>
          <p:spPr bwMode="blackWhite">
            <a:xfrm rot="5400000">
              <a:off x="2557" y="1721"/>
              <a:ext cx="0" cy="19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grpSp>
          <p:nvGrpSpPr>
            <p:cNvPr id="14" name="Group 49">
              <a:extLst>
                <a:ext uri="{FF2B5EF4-FFF2-40B4-BE49-F238E27FC236}">
                  <a16:creationId xmlns:a16="http://schemas.microsoft.com/office/drawing/2014/main" xmlns="" id="{91FB51F4-FCFE-4346-AC69-E86F2F58F891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2421" y="1565"/>
              <a:ext cx="179" cy="88"/>
              <a:chOff x="4968" y="1240"/>
              <a:chExt cx="136" cy="66"/>
            </a:xfrm>
          </p:grpSpPr>
          <p:sp>
            <p:nvSpPr>
              <p:cNvPr id="119" name="Line 50">
                <a:extLst>
                  <a:ext uri="{FF2B5EF4-FFF2-40B4-BE49-F238E27FC236}">
                    <a16:creationId xmlns:a16="http://schemas.microsoft.com/office/drawing/2014/main" xmlns="" id="{D360537B-277E-4FF5-9DA8-A4EE6C2F8B83}"/>
                  </a:ext>
                </a:extLst>
              </p:cNvPr>
              <p:cNvSpPr>
                <a:spLocks noChangeShapeType="1"/>
              </p:cNvSpPr>
              <p:nvPr/>
            </p:nvSpPr>
            <p:spPr bwMode="blackWhite">
              <a:xfrm flipV="1">
                <a:off x="5038" y="1240"/>
                <a:ext cx="66" cy="6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lIns="46038" tIns="46038" rIns="46038" bIns="46038" anchor="ctr"/>
              <a:lstStyle/>
              <a:p>
                <a:endParaRPr lang="ru-RU"/>
              </a:p>
            </p:txBody>
          </p:sp>
          <p:sp>
            <p:nvSpPr>
              <p:cNvPr id="120" name="Line 51">
                <a:extLst>
                  <a:ext uri="{FF2B5EF4-FFF2-40B4-BE49-F238E27FC236}">
                    <a16:creationId xmlns:a16="http://schemas.microsoft.com/office/drawing/2014/main" xmlns="" id="{5DC65C12-69C6-439C-86B8-07D3AA4C587B}"/>
                  </a:ext>
                </a:extLst>
              </p:cNvPr>
              <p:cNvSpPr>
                <a:spLocks noChangeShapeType="1"/>
              </p:cNvSpPr>
              <p:nvPr/>
            </p:nvSpPr>
            <p:spPr bwMode="blackWhite">
              <a:xfrm flipH="1" flipV="1">
                <a:off x="4968" y="1240"/>
                <a:ext cx="66" cy="6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lIns="46038" tIns="46038" rIns="46038" bIns="46038" anchor="ctr"/>
              <a:lstStyle/>
              <a:p>
                <a:endParaRPr lang="ru-RU"/>
              </a:p>
            </p:txBody>
          </p:sp>
        </p:grpSp>
      </p:grpSp>
      <p:sp>
        <p:nvSpPr>
          <p:cNvPr id="121" name="Line 52">
            <a:extLst>
              <a:ext uri="{FF2B5EF4-FFF2-40B4-BE49-F238E27FC236}">
                <a16:creationId xmlns:a16="http://schemas.microsoft.com/office/drawing/2014/main" xmlns="" id="{46D09979-7B5D-4AE2-96B6-C9965470B15D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3530600" y="4667250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22" name="Line 53">
            <a:extLst>
              <a:ext uri="{FF2B5EF4-FFF2-40B4-BE49-F238E27FC236}">
                <a16:creationId xmlns:a16="http://schemas.microsoft.com/office/drawing/2014/main" xmlns="" id="{5BB221A1-B36F-4403-85EA-03354AC032C4}"/>
              </a:ext>
            </a:extLst>
          </p:cNvPr>
          <p:cNvSpPr>
            <a:spLocks noChangeShapeType="1"/>
          </p:cNvSpPr>
          <p:nvPr/>
        </p:nvSpPr>
        <p:spPr bwMode="blackWhite">
          <a:xfrm flipH="1">
            <a:off x="2944813" y="4662488"/>
            <a:ext cx="6096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23" name="Line 54">
            <a:extLst>
              <a:ext uri="{FF2B5EF4-FFF2-40B4-BE49-F238E27FC236}">
                <a16:creationId xmlns:a16="http://schemas.microsoft.com/office/drawing/2014/main" xmlns="" id="{F1960395-3C67-4B8D-AA76-74FBB8DE8398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959100" y="3263900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24" name="Line 55">
            <a:extLst>
              <a:ext uri="{FF2B5EF4-FFF2-40B4-BE49-F238E27FC236}">
                <a16:creationId xmlns:a16="http://schemas.microsoft.com/office/drawing/2014/main" xmlns="" id="{20D6103C-7325-4F9F-94C3-666568E4497D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3140075" y="3263900"/>
            <a:ext cx="5334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25" name="Line 56">
            <a:extLst>
              <a:ext uri="{FF2B5EF4-FFF2-40B4-BE49-F238E27FC236}">
                <a16:creationId xmlns:a16="http://schemas.microsoft.com/office/drawing/2014/main" xmlns="" id="{32A0F067-A85B-4569-BF68-A905FFB87973}"/>
              </a:ext>
            </a:extLst>
          </p:cNvPr>
          <p:cNvSpPr>
            <a:spLocks noChangeShapeType="1"/>
          </p:cNvSpPr>
          <p:nvPr/>
        </p:nvSpPr>
        <p:spPr bwMode="blackWhite">
          <a:xfrm flipH="1">
            <a:off x="4940300" y="2201863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26" name="Line 57">
            <a:extLst>
              <a:ext uri="{FF2B5EF4-FFF2-40B4-BE49-F238E27FC236}">
                <a16:creationId xmlns:a16="http://schemas.microsoft.com/office/drawing/2014/main" xmlns="" id="{4B6E231C-16C3-40F4-B0ED-650575C473D8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102225" y="2206625"/>
            <a:ext cx="7620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27" name="Line 58">
            <a:extLst>
              <a:ext uri="{FF2B5EF4-FFF2-40B4-BE49-F238E27FC236}">
                <a16:creationId xmlns:a16="http://schemas.microsoft.com/office/drawing/2014/main" xmlns="" id="{09E63596-31F8-46B6-8D67-4D672BDCC1A3}"/>
              </a:ext>
            </a:extLst>
          </p:cNvPr>
          <p:cNvSpPr>
            <a:spLocks noChangeShapeType="1"/>
          </p:cNvSpPr>
          <p:nvPr/>
        </p:nvSpPr>
        <p:spPr bwMode="blackWhite">
          <a:xfrm flipV="1">
            <a:off x="4521200" y="2606675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28" name="Line 59">
            <a:extLst>
              <a:ext uri="{FF2B5EF4-FFF2-40B4-BE49-F238E27FC236}">
                <a16:creationId xmlns:a16="http://schemas.microsoft.com/office/drawing/2014/main" xmlns="" id="{53B7328C-436B-47AE-927F-AD2BB3FDB40A}"/>
              </a:ext>
            </a:extLst>
          </p:cNvPr>
          <p:cNvSpPr>
            <a:spLocks noChangeShapeType="1"/>
          </p:cNvSpPr>
          <p:nvPr/>
        </p:nvSpPr>
        <p:spPr bwMode="blackWhite">
          <a:xfrm flipV="1">
            <a:off x="4102100" y="2930525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29" name="Line 60">
            <a:extLst>
              <a:ext uri="{FF2B5EF4-FFF2-40B4-BE49-F238E27FC236}">
                <a16:creationId xmlns:a16="http://schemas.microsoft.com/office/drawing/2014/main" xmlns="" id="{9D9FDEB4-D69B-4B64-B09E-9CCAB3B8A0B3}"/>
              </a:ext>
            </a:extLst>
          </p:cNvPr>
          <p:cNvSpPr>
            <a:spLocks noChangeShapeType="1"/>
          </p:cNvSpPr>
          <p:nvPr/>
        </p:nvSpPr>
        <p:spPr bwMode="blackWhite">
          <a:xfrm flipV="1">
            <a:off x="4102100" y="2601913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30" name="Line 61">
            <a:extLst>
              <a:ext uri="{FF2B5EF4-FFF2-40B4-BE49-F238E27FC236}">
                <a16:creationId xmlns:a16="http://schemas.microsoft.com/office/drawing/2014/main" xmlns="" id="{4C21B92A-CB7D-4F3D-B066-115711C7F9E9}"/>
              </a:ext>
            </a:extLst>
          </p:cNvPr>
          <p:cNvSpPr>
            <a:spLocks noChangeShapeType="1"/>
          </p:cNvSpPr>
          <p:nvPr/>
        </p:nvSpPr>
        <p:spPr bwMode="blackWhite">
          <a:xfrm flipV="1">
            <a:off x="4521200" y="2754313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31" name="Line 62">
            <a:extLst>
              <a:ext uri="{FF2B5EF4-FFF2-40B4-BE49-F238E27FC236}">
                <a16:creationId xmlns:a16="http://schemas.microsoft.com/office/drawing/2014/main" xmlns="" id="{D998635C-8ECD-406D-86E5-8DA96C75FB20}"/>
              </a:ext>
            </a:extLst>
          </p:cNvPr>
          <p:cNvSpPr>
            <a:spLocks noChangeShapeType="1"/>
          </p:cNvSpPr>
          <p:nvPr/>
        </p:nvSpPr>
        <p:spPr bwMode="blackWhite">
          <a:xfrm flipV="1">
            <a:off x="6477000" y="291465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32" name="Line 63">
            <a:extLst>
              <a:ext uri="{FF2B5EF4-FFF2-40B4-BE49-F238E27FC236}">
                <a16:creationId xmlns:a16="http://schemas.microsoft.com/office/drawing/2014/main" xmlns="" id="{D67167C8-792A-4857-A44C-24C3A931642F}"/>
              </a:ext>
            </a:extLst>
          </p:cNvPr>
          <p:cNvSpPr>
            <a:spLocks noChangeShapeType="1"/>
          </p:cNvSpPr>
          <p:nvPr/>
        </p:nvSpPr>
        <p:spPr bwMode="blackWhite">
          <a:xfrm flipV="1">
            <a:off x="6478588" y="3121025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33" name="Line 64">
            <a:extLst>
              <a:ext uri="{FF2B5EF4-FFF2-40B4-BE49-F238E27FC236}">
                <a16:creationId xmlns:a16="http://schemas.microsoft.com/office/drawing/2014/main" xmlns="" id="{7784E2E4-5E10-4CAA-8F48-605BFDF96637}"/>
              </a:ext>
            </a:extLst>
          </p:cNvPr>
          <p:cNvSpPr>
            <a:spLocks noChangeShapeType="1"/>
          </p:cNvSpPr>
          <p:nvPr/>
        </p:nvSpPr>
        <p:spPr bwMode="blackWhite">
          <a:xfrm flipV="1">
            <a:off x="6497638" y="4264025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34" name="Line 65">
            <a:extLst>
              <a:ext uri="{FF2B5EF4-FFF2-40B4-BE49-F238E27FC236}">
                <a16:creationId xmlns:a16="http://schemas.microsoft.com/office/drawing/2014/main" xmlns="" id="{F2C548FB-892A-4C10-A4DB-8E7ADC20622E}"/>
              </a:ext>
            </a:extLst>
          </p:cNvPr>
          <p:cNvSpPr>
            <a:spLocks noChangeShapeType="1"/>
          </p:cNvSpPr>
          <p:nvPr/>
        </p:nvSpPr>
        <p:spPr bwMode="blackWhite">
          <a:xfrm flipV="1">
            <a:off x="6502400" y="4468813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35" name="Line 66">
            <a:extLst>
              <a:ext uri="{FF2B5EF4-FFF2-40B4-BE49-F238E27FC236}">
                <a16:creationId xmlns:a16="http://schemas.microsoft.com/office/drawing/2014/main" xmlns="" id="{32D7D3A4-190A-4448-B26A-FD194DBD01B3}"/>
              </a:ext>
            </a:extLst>
          </p:cNvPr>
          <p:cNvSpPr>
            <a:spLocks noChangeShapeType="1"/>
          </p:cNvSpPr>
          <p:nvPr/>
        </p:nvSpPr>
        <p:spPr bwMode="blackWhite">
          <a:xfrm flipV="1">
            <a:off x="2295525" y="3876675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36" name="Line 67">
            <a:extLst>
              <a:ext uri="{FF2B5EF4-FFF2-40B4-BE49-F238E27FC236}">
                <a16:creationId xmlns:a16="http://schemas.microsoft.com/office/drawing/2014/main" xmlns="" id="{828D9D30-4E17-49C3-93C5-5953DFCFEA79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295525" y="4038600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37" name="Line 68">
            <a:extLst>
              <a:ext uri="{FF2B5EF4-FFF2-40B4-BE49-F238E27FC236}">
                <a16:creationId xmlns:a16="http://schemas.microsoft.com/office/drawing/2014/main" xmlns="" id="{45B0176C-B512-4CEF-9DD9-C6523FEAB59B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209800" y="2133600"/>
            <a:ext cx="14478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477197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C92497-2A7A-4E57-9FE8-51828B0F8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ru-RU" dirty="0" smtClean="0"/>
              <a:t>Темы лекции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8438BB-0323-4679-AEE9-4CA675AF0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rtl="0"/>
            <a:r>
              <a:rPr lang="en-US" dirty="0"/>
              <a:t>Возможности операторов SQL SELECT</a:t>
            </a:r>
          </a:p>
          <a:p>
            <a:pPr algn="l" rtl="0"/>
            <a:r>
              <a:rPr lang="en-US" dirty="0"/>
              <a:t>Арифметические выражения и значения NULL в операторе SELECT</a:t>
            </a:r>
          </a:p>
          <a:p>
            <a:pPr algn="l" rtl="0"/>
            <a:r>
              <a:rPr lang="en-US" dirty="0"/>
              <a:t>Псевдонимы столбцов</a:t>
            </a:r>
          </a:p>
          <a:p>
            <a:pPr algn="l" rtl="0"/>
            <a:r>
              <a:rPr lang="en-US" dirty="0"/>
              <a:t>Использование оператора конкатенации, строк литеральных символов, альтернативного оператора кавычек и ключевого слова DISTINCT</a:t>
            </a:r>
          </a:p>
          <a:p>
            <a:r>
              <a:rPr lang="en-US" dirty="0" err="1"/>
              <a:t>Команда</a:t>
            </a:r>
            <a:r>
              <a:rPr lang="en-US" dirty="0"/>
              <a:t> </a:t>
            </a:r>
            <a:r>
              <a:rPr lang="en-US" dirty="0" smtClean="0"/>
              <a:t>DESCRIBE </a:t>
            </a:r>
            <a:endParaRPr lang="en-US" dirty="0"/>
          </a:p>
          <a:p>
            <a:pPr algn="l"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8656974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4AF7D6-3737-46AC-8635-7E822DC6E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ru-RU" sz="3200" dirty="0" err="1"/>
              <a:t>Возможности</a:t>
            </a:r>
            <a:r>
              <a:rPr lang="en-US" altLang="ru-RU" sz="3200" dirty="0"/>
              <a:t> </a:t>
            </a:r>
            <a:r>
              <a:rPr lang="en-US" altLang="ru-RU" sz="3200" dirty="0" smtClean="0"/>
              <a:t>SQL</a:t>
            </a:r>
            <a:r>
              <a:rPr lang="ru-RU" altLang="ru-RU" sz="3200" dirty="0" smtClean="0"/>
              <a:t> –</a:t>
            </a:r>
            <a:r>
              <a:rPr lang="ru-RU" altLang="ru-RU" sz="3200" dirty="0" smtClean="0">
                <a:latin typeface="Courier New" panose="02070309020205020404" pitchFamily="49" charset="0"/>
              </a:rPr>
              <a:t> </a:t>
            </a:r>
            <a:r>
              <a:rPr lang="ru-RU" altLang="ru-RU" sz="3200" dirty="0" err="1" smtClean="0">
                <a:latin typeface="Courier New" panose="02070309020205020404" pitchFamily="49" charset="0"/>
              </a:rPr>
              <a:t>комманда</a:t>
            </a:r>
            <a:r>
              <a:rPr lang="ru-RU" altLang="ru-RU" sz="3200" dirty="0" smtClean="0">
                <a:latin typeface="Courier New" panose="02070309020205020404" pitchFamily="49" charset="0"/>
              </a:rPr>
              <a:t> </a:t>
            </a:r>
            <a:r>
              <a:rPr lang="en-US" altLang="ru-RU" sz="3200" dirty="0" smtClean="0">
                <a:latin typeface="Courier New" panose="02070309020205020404" pitchFamily="49" charset="0"/>
              </a:rPr>
              <a:t>SELECT</a:t>
            </a:r>
            <a:endParaRPr lang="ru-RU" sz="3200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1AFADF2E-AC4A-4874-A9FA-57C7B430EAC6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641475" y="4352925"/>
            <a:ext cx="1841500" cy="1346200"/>
          </a:xfrm>
          <a:prstGeom prst="rect">
            <a:avLst/>
          </a:prstGeom>
          <a:solidFill>
            <a:srgbClr val="CCCC99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>
              <a:buClr>
                <a:srgbClr val="FF0000"/>
              </a:buClr>
            </a:pPr>
            <a:endParaRPr lang="en-IN" altLang="ru-RU" sz="1800"/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xmlns="" id="{BFBD4047-FAC2-4C01-B896-4ECBB1F568FA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5651500" y="4354513"/>
            <a:ext cx="1841500" cy="1346200"/>
          </a:xfrm>
          <a:prstGeom prst="rect">
            <a:avLst/>
          </a:prstGeom>
          <a:solidFill>
            <a:srgbClr val="CCCC99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>
              <a:buClr>
                <a:srgbClr val="FF0000"/>
              </a:buClr>
            </a:pPr>
            <a:endParaRPr lang="en-IN" altLang="ru-RU" sz="1800"/>
          </a:p>
        </p:txBody>
      </p:sp>
      <p:sp>
        <p:nvSpPr>
          <p:cNvPr id="6" name="Rectangle 28">
            <a:extLst>
              <a:ext uri="{FF2B5EF4-FFF2-40B4-BE49-F238E27FC236}">
                <a16:creationId xmlns:a16="http://schemas.microsoft.com/office/drawing/2014/main" xmlns="" id="{28A0E5D9-CAA7-4AE6-B0F0-470F2BE800D5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3216275" y="4360863"/>
            <a:ext cx="261938" cy="1325562"/>
          </a:xfrm>
          <a:prstGeom prst="rect">
            <a:avLst/>
          </a:prstGeom>
          <a:solidFill>
            <a:srgbClr val="FF66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>
              <a:buClr>
                <a:srgbClr val="FF0000"/>
              </a:buClr>
            </a:pPr>
            <a:endParaRPr lang="en-IN" altLang="ru-RU" sz="1800"/>
          </a:p>
        </p:txBody>
      </p:sp>
      <p:sp>
        <p:nvSpPr>
          <p:cNvPr id="7" name="Rectangle 29">
            <a:extLst>
              <a:ext uri="{FF2B5EF4-FFF2-40B4-BE49-F238E27FC236}">
                <a16:creationId xmlns:a16="http://schemas.microsoft.com/office/drawing/2014/main" xmlns="" id="{4C9BDB7C-692B-4030-B816-7B28F31773C8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662613" y="4365625"/>
            <a:ext cx="261937" cy="1325563"/>
          </a:xfrm>
          <a:prstGeom prst="rect">
            <a:avLst/>
          </a:prstGeom>
          <a:solidFill>
            <a:srgbClr val="FF66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>
              <a:buClr>
                <a:srgbClr val="FF0000"/>
              </a:buClr>
            </a:pPr>
            <a:endParaRPr lang="en-IN" altLang="ru-RU" sz="1800"/>
          </a:p>
        </p:txBody>
      </p:sp>
      <p:sp>
        <p:nvSpPr>
          <p:cNvPr id="8" name="Rectangle 30">
            <a:extLst>
              <a:ext uri="{FF2B5EF4-FFF2-40B4-BE49-F238E27FC236}">
                <a16:creationId xmlns:a16="http://schemas.microsoft.com/office/drawing/2014/main" xmlns="" id="{64B38758-A29E-46DE-8DBE-A4E039272F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1790700"/>
            <a:ext cx="142875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rtl="0">
              <a:spcBef>
                <a:spcPct val="0"/>
              </a:spcBef>
              <a:buClrTx/>
              <a:buFontTx/>
              <a:buNone/>
            </a:pPr>
            <a:r>
              <a:rPr lang="en-US" altLang="ru-RU"/>
              <a:t>Выбор</a:t>
            </a:r>
          </a:p>
        </p:txBody>
      </p:sp>
      <p:sp>
        <p:nvSpPr>
          <p:cNvPr id="9" name="Rectangle 31">
            <a:extLst>
              <a:ext uri="{FF2B5EF4-FFF2-40B4-BE49-F238E27FC236}">
                <a16:creationId xmlns:a16="http://schemas.microsoft.com/office/drawing/2014/main" xmlns="" id="{FBED93BD-5E22-4593-80A5-D1FAA6B72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9563" y="1784350"/>
            <a:ext cx="1550987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rtl="0">
              <a:spcBef>
                <a:spcPct val="0"/>
              </a:spcBef>
              <a:buClrTx/>
              <a:buFontTx/>
              <a:buNone/>
            </a:pPr>
            <a:r>
              <a:rPr lang="en-US" altLang="ru-RU"/>
              <a:t>Проекция</a:t>
            </a:r>
          </a:p>
        </p:txBody>
      </p:sp>
      <p:sp>
        <p:nvSpPr>
          <p:cNvPr id="10" name="Line 32">
            <a:extLst>
              <a:ext uri="{FF2B5EF4-FFF2-40B4-BE49-F238E27FC236}">
                <a16:creationId xmlns:a16="http://schemas.microsoft.com/office/drawing/2014/main" xmlns="" id="{95991302-991D-4C81-9822-ABED254079B6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609850" y="4354513"/>
            <a:ext cx="0" cy="13620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11" name="Line 33">
            <a:extLst>
              <a:ext uri="{FF2B5EF4-FFF2-40B4-BE49-F238E27FC236}">
                <a16:creationId xmlns:a16="http://schemas.microsoft.com/office/drawing/2014/main" xmlns="" id="{624DAB1E-9B59-4E40-8178-A41BD85A9B2F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914525" y="4354513"/>
            <a:ext cx="0" cy="13620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12" name="Line 34">
            <a:extLst>
              <a:ext uri="{FF2B5EF4-FFF2-40B4-BE49-F238E27FC236}">
                <a16:creationId xmlns:a16="http://schemas.microsoft.com/office/drawing/2014/main" xmlns="" id="{F55947AF-A220-4808-9868-2B94BF5E3A6D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643063" y="4511675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13" name="Line 35">
            <a:extLst>
              <a:ext uri="{FF2B5EF4-FFF2-40B4-BE49-F238E27FC236}">
                <a16:creationId xmlns:a16="http://schemas.microsoft.com/office/drawing/2014/main" xmlns="" id="{0A3291E2-963F-4421-A706-6C7DCEFACC4F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643063" y="4664075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14" name="Line 36">
            <a:extLst>
              <a:ext uri="{FF2B5EF4-FFF2-40B4-BE49-F238E27FC236}">
                <a16:creationId xmlns:a16="http://schemas.microsoft.com/office/drawing/2014/main" xmlns="" id="{2CCFEEF2-8EA2-40ED-94B6-6A6BB5E95775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643063" y="4816475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15" name="Line 37">
            <a:extLst>
              <a:ext uri="{FF2B5EF4-FFF2-40B4-BE49-F238E27FC236}">
                <a16:creationId xmlns:a16="http://schemas.microsoft.com/office/drawing/2014/main" xmlns="" id="{418E146E-6E2D-413E-8EDF-02723D11E9B1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643063" y="4968875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16" name="Line 38">
            <a:extLst>
              <a:ext uri="{FF2B5EF4-FFF2-40B4-BE49-F238E27FC236}">
                <a16:creationId xmlns:a16="http://schemas.microsoft.com/office/drawing/2014/main" xmlns="" id="{365B8C3F-4CA1-446A-8460-DD3D0DF87C49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643063" y="5121275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17" name="Line 39">
            <a:extLst>
              <a:ext uri="{FF2B5EF4-FFF2-40B4-BE49-F238E27FC236}">
                <a16:creationId xmlns:a16="http://schemas.microsoft.com/office/drawing/2014/main" xmlns="" id="{4C876837-7423-464A-9887-4940C1EC5ED0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643063" y="5273675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18" name="Line 40">
            <a:extLst>
              <a:ext uri="{FF2B5EF4-FFF2-40B4-BE49-F238E27FC236}">
                <a16:creationId xmlns:a16="http://schemas.microsoft.com/office/drawing/2014/main" xmlns="" id="{CB7946E4-12D2-4EBA-BED5-DB8346DA521A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643063" y="5426075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19" name="Line 41">
            <a:extLst>
              <a:ext uri="{FF2B5EF4-FFF2-40B4-BE49-F238E27FC236}">
                <a16:creationId xmlns:a16="http://schemas.microsoft.com/office/drawing/2014/main" xmlns="" id="{B3D24760-4423-4D4B-9BB7-3C78E5FFC5AE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643063" y="5578475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20" name="Line 42">
            <a:extLst>
              <a:ext uri="{FF2B5EF4-FFF2-40B4-BE49-F238E27FC236}">
                <a16:creationId xmlns:a16="http://schemas.microsoft.com/office/drawing/2014/main" xmlns="" id="{DB225160-778D-41CE-B04F-0D326E48D58C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881313" y="4354513"/>
            <a:ext cx="0" cy="13620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21" name="Line 43">
            <a:extLst>
              <a:ext uri="{FF2B5EF4-FFF2-40B4-BE49-F238E27FC236}">
                <a16:creationId xmlns:a16="http://schemas.microsoft.com/office/drawing/2014/main" xmlns="" id="{5BFCFE1C-E529-4658-898A-BFCF05461343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3206750" y="4352925"/>
            <a:ext cx="0" cy="13620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22" name="Line 44">
            <a:extLst>
              <a:ext uri="{FF2B5EF4-FFF2-40B4-BE49-F238E27FC236}">
                <a16:creationId xmlns:a16="http://schemas.microsoft.com/office/drawing/2014/main" xmlns="" id="{0E685386-3604-44BA-B4E8-5F6DA6E0F758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6351588" y="4368800"/>
            <a:ext cx="0" cy="13335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23" name="Line 45">
            <a:extLst>
              <a:ext uri="{FF2B5EF4-FFF2-40B4-BE49-F238E27FC236}">
                <a16:creationId xmlns:a16="http://schemas.microsoft.com/office/drawing/2014/main" xmlns="" id="{D655EFD7-B0DA-4F14-A48D-2FE8843E6A0E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924550" y="4356100"/>
            <a:ext cx="0" cy="13620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24" name="Line 46">
            <a:extLst>
              <a:ext uri="{FF2B5EF4-FFF2-40B4-BE49-F238E27FC236}">
                <a16:creationId xmlns:a16="http://schemas.microsoft.com/office/drawing/2014/main" xmlns="" id="{0739875A-8B26-4DC3-B266-93661ABB42E4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653088" y="4513263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25" name="Line 47">
            <a:extLst>
              <a:ext uri="{FF2B5EF4-FFF2-40B4-BE49-F238E27FC236}">
                <a16:creationId xmlns:a16="http://schemas.microsoft.com/office/drawing/2014/main" xmlns="" id="{6E55FCF4-F3D5-4B67-8624-BD6C7D535165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653088" y="4665663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26" name="Line 48">
            <a:extLst>
              <a:ext uri="{FF2B5EF4-FFF2-40B4-BE49-F238E27FC236}">
                <a16:creationId xmlns:a16="http://schemas.microsoft.com/office/drawing/2014/main" xmlns="" id="{FBFE13EA-1EA0-455D-9D43-45F2CA21CAF7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653088" y="4818063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27" name="Line 49">
            <a:extLst>
              <a:ext uri="{FF2B5EF4-FFF2-40B4-BE49-F238E27FC236}">
                <a16:creationId xmlns:a16="http://schemas.microsoft.com/office/drawing/2014/main" xmlns="" id="{2036BE6F-BAF8-44EA-ACC5-32594A7340FF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653088" y="4970463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28" name="Line 50">
            <a:extLst>
              <a:ext uri="{FF2B5EF4-FFF2-40B4-BE49-F238E27FC236}">
                <a16:creationId xmlns:a16="http://schemas.microsoft.com/office/drawing/2014/main" xmlns="" id="{4EDCFD3B-E2CA-4A70-B424-53ED035710C6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653088" y="5122863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29" name="Line 51">
            <a:extLst>
              <a:ext uri="{FF2B5EF4-FFF2-40B4-BE49-F238E27FC236}">
                <a16:creationId xmlns:a16="http://schemas.microsoft.com/office/drawing/2014/main" xmlns="" id="{8DED34C4-C20D-4C0B-8CA4-25F8C6713A42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653088" y="5275263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30" name="Line 52">
            <a:extLst>
              <a:ext uri="{FF2B5EF4-FFF2-40B4-BE49-F238E27FC236}">
                <a16:creationId xmlns:a16="http://schemas.microsoft.com/office/drawing/2014/main" xmlns="" id="{BDE89275-4281-4520-801D-C8DF228D79C3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653088" y="5427663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31" name="Line 53">
            <a:extLst>
              <a:ext uri="{FF2B5EF4-FFF2-40B4-BE49-F238E27FC236}">
                <a16:creationId xmlns:a16="http://schemas.microsoft.com/office/drawing/2014/main" xmlns="" id="{79BD51E3-035F-467A-8538-F6757BB53694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653088" y="5580063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32" name="Line 54">
            <a:extLst>
              <a:ext uri="{FF2B5EF4-FFF2-40B4-BE49-F238E27FC236}">
                <a16:creationId xmlns:a16="http://schemas.microsoft.com/office/drawing/2014/main" xmlns="" id="{DBF6328E-72BF-4C9C-BDCC-77A855143DDA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6891338" y="4356100"/>
            <a:ext cx="0" cy="13620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33" name="Line 55">
            <a:extLst>
              <a:ext uri="{FF2B5EF4-FFF2-40B4-BE49-F238E27FC236}">
                <a16:creationId xmlns:a16="http://schemas.microsoft.com/office/drawing/2014/main" xmlns="" id="{A50E9571-FAC0-45AA-B665-2FDE8190C227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7216775" y="4354513"/>
            <a:ext cx="0" cy="13620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34" name="Line 56">
            <a:extLst>
              <a:ext uri="{FF2B5EF4-FFF2-40B4-BE49-F238E27FC236}">
                <a16:creationId xmlns:a16="http://schemas.microsoft.com/office/drawing/2014/main" xmlns="" id="{D23CFA66-3958-440A-92CA-DFDF07BDD680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6643688" y="4351338"/>
            <a:ext cx="0" cy="13620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35" name="Rectangle 57">
            <a:extLst>
              <a:ext uri="{FF2B5EF4-FFF2-40B4-BE49-F238E27FC236}">
                <a16:creationId xmlns:a16="http://schemas.microsoft.com/office/drawing/2014/main" xmlns="" id="{B3D92E07-4ABA-4E4D-A586-63460285C4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9563" y="5808663"/>
            <a:ext cx="10588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rtl="0">
              <a:spcBef>
                <a:spcPct val="0"/>
              </a:spcBef>
              <a:buClrTx/>
              <a:buFontTx/>
              <a:buNone/>
            </a:pPr>
            <a:r>
              <a:rPr lang="en-US" altLang="ru-RU" sz="2000"/>
              <a:t>Таблица 1</a:t>
            </a:r>
          </a:p>
        </p:txBody>
      </p:sp>
      <p:sp>
        <p:nvSpPr>
          <p:cNvPr id="36" name="Rectangle 58">
            <a:extLst>
              <a:ext uri="{FF2B5EF4-FFF2-40B4-BE49-F238E27FC236}">
                <a16:creationId xmlns:a16="http://schemas.microsoft.com/office/drawing/2014/main" xmlns="" id="{C196CBBE-3784-4A06-8BDE-AC4A3506AE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5803900"/>
            <a:ext cx="1058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rtl="0">
              <a:spcBef>
                <a:spcPct val="0"/>
              </a:spcBef>
              <a:buClrTx/>
              <a:buFontTx/>
              <a:buNone/>
            </a:pPr>
            <a:r>
              <a:rPr lang="en-US" altLang="ru-RU" sz="2000"/>
              <a:t>Таблица 2</a:t>
            </a:r>
          </a:p>
        </p:txBody>
      </p:sp>
      <p:sp>
        <p:nvSpPr>
          <p:cNvPr id="37" name="Rectangle 59">
            <a:extLst>
              <a:ext uri="{FF2B5EF4-FFF2-40B4-BE49-F238E27FC236}">
                <a16:creationId xmlns:a16="http://schemas.microsoft.com/office/drawing/2014/main" xmlns="" id="{691DCB52-CB38-4903-A1D0-5024686232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3705225"/>
            <a:ext cx="1058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rtl="0">
              <a:spcBef>
                <a:spcPct val="0"/>
              </a:spcBef>
              <a:buClrTx/>
              <a:buFontTx/>
              <a:buNone/>
            </a:pPr>
            <a:r>
              <a:rPr lang="en-US" altLang="ru-RU" sz="2000"/>
              <a:t>Таблица 1</a:t>
            </a:r>
          </a:p>
        </p:txBody>
      </p:sp>
      <p:sp>
        <p:nvSpPr>
          <p:cNvPr id="38" name="Rectangle 60">
            <a:extLst>
              <a:ext uri="{FF2B5EF4-FFF2-40B4-BE49-F238E27FC236}">
                <a16:creationId xmlns:a16="http://schemas.microsoft.com/office/drawing/2014/main" xmlns="" id="{91D019E4-2803-402E-87E4-63C7681307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9563" y="3708400"/>
            <a:ext cx="10588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rtl="0">
              <a:spcBef>
                <a:spcPct val="0"/>
              </a:spcBef>
              <a:buClrTx/>
              <a:buFontTx/>
              <a:buNone/>
            </a:pPr>
            <a:r>
              <a:rPr lang="en-US" altLang="ru-RU" sz="2000"/>
              <a:t>Таблица 1</a:t>
            </a:r>
          </a:p>
        </p:txBody>
      </p:sp>
      <p:sp>
        <p:nvSpPr>
          <p:cNvPr id="39" name="Rectangle 73">
            <a:extLst>
              <a:ext uri="{FF2B5EF4-FFF2-40B4-BE49-F238E27FC236}">
                <a16:creationId xmlns:a16="http://schemas.microsoft.com/office/drawing/2014/main" xmlns="" id="{DAF4C18A-6065-4778-9F9D-2679FC1A1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6553" y="4545387"/>
            <a:ext cx="706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rtl="0">
              <a:spcBef>
                <a:spcPct val="0"/>
              </a:spcBef>
              <a:buClrTx/>
              <a:buFontTx/>
              <a:buNone/>
            </a:pPr>
            <a:r>
              <a:rPr lang="en-US" altLang="ru-RU" sz="2000" dirty="0" err="1"/>
              <a:t>Присоединиться</a:t>
            </a:r>
            <a:endParaRPr lang="en-US" altLang="ru-RU" sz="2000" dirty="0"/>
          </a:p>
        </p:txBody>
      </p:sp>
      <p:sp>
        <p:nvSpPr>
          <p:cNvPr id="40" name="Line 74">
            <a:extLst>
              <a:ext uri="{FF2B5EF4-FFF2-40B4-BE49-F238E27FC236}">
                <a16:creationId xmlns:a16="http://schemas.microsoft.com/office/drawing/2014/main" xmlns="" id="{F3CA3189-2F3A-433F-8687-636D1CA9BE5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5200" y="5067300"/>
            <a:ext cx="21145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41" name="Rectangle 76">
            <a:extLst>
              <a:ext uri="{FF2B5EF4-FFF2-40B4-BE49-F238E27FC236}">
                <a16:creationId xmlns:a16="http://schemas.microsoft.com/office/drawing/2014/main" xmlns="" id="{5AD5FEF0-0C35-4B5E-8FB3-F32F4324AA42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5651500" y="4354513"/>
            <a:ext cx="1841500" cy="1346200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>
              <a:buClr>
                <a:srgbClr val="FF0000"/>
              </a:buClr>
            </a:pPr>
            <a:endParaRPr lang="en-IN" altLang="ru-RU" sz="1800"/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xmlns="" id="{9A41E05B-2401-4AE9-A70B-4F02273F88C4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692275" y="2268538"/>
            <a:ext cx="1841500" cy="1346200"/>
          </a:xfrm>
          <a:prstGeom prst="rect">
            <a:avLst/>
          </a:prstGeom>
          <a:solidFill>
            <a:srgbClr val="CCCC99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>
              <a:buClr>
                <a:srgbClr val="FF0000"/>
              </a:buClr>
            </a:pPr>
            <a:endParaRPr lang="en-IN" altLang="ru-RU" sz="1800"/>
          </a:p>
        </p:txBody>
      </p:sp>
      <p:sp>
        <p:nvSpPr>
          <p:cNvPr id="43" name="Rectangle 5">
            <a:extLst>
              <a:ext uri="{FF2B5EF4-FFF2-40B4-BE49-F238E27FC236}">
                <a16:creationId xmlns:a16="http://schemas.microsoft.com/office/drawing/2014/main" xmlns="" id="{248B339A-153F-4BDB-B45B-693A15F5BE89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5613400" y="2257425"/>
            <a:ext cx="1841500" cy="1346200"/>
          </a:xfrm>
          <a:prstGeom prst="rect">
            <a:avLst/>
          </a:prstGeom>
          <a:solidFill>
            <a:srgbClr val="CCCC99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>
              <a:buClr>
                <a:srgbClr val="FF0000"/>
              </a:buClr>
            </a:pPr>
            <a:endParaRPr lang="en-IN" altLang="ru-RU" sz="1800"/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xmlns="" id="{47ED3881-8CDF-4FBE-9B13-38BB1735E891}"/>
              </a:ext>
            </a:extLst>
          </p:cNvPr>
          <p:cNvGrpSpPr>
            <a:grpSpLocks/>
          </p:cNvGrpSpPr>
          <p:nvPr/>
        </p:nvGrpSpPr>
        <p:grpSpPr bwMode="auto">
          <a:xfrm>
            <a:off x="1974850" y="2279650"/>
            <a:ext cx="1274763" cy="1327150"/>
            <a:chOff x="1244" y="1460"/>
            <a:chExt cx="803" cy="836"/>
          </a:xfrm>
        </p:grpSpPr>
        <p:sp>
          <p:nvSpPr>
            <p:cNvPr id="45" name="Rectangle 7">
              <a:extLst>
                <a:ext uri="{FF2B5EF4-FFF2-40B4-BE49-F238E27FC236}">
                  <a16:creationId xmlns:a16="http://schemas.microsoft.com/office/drawing/2014/main" xmlns="" id="{B9BF3803-0C4D-47C4-9814-F8D075E8A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4" y="1460"/>
              <a:ext cx="425" cy="836"/>
            </a:xfrm>
            <a:prstGeom prst="rect">
              <a:avLst/>
            </a:prstGeom>
            <a:solidFill>
              <a:srgbClr val="FF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buClr>
                  <a:srgbClr val="000000"/>
                </a:buClr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 eaLnBrk="0" hangingPunct="0"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l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 eaLnBrk="0" hangingPunct="0">
                <a:buClr>
                  <a:schemeClr val="accent2"/>
                </a:buClr>
                <a:buSzPct val="45000"/>
                <a:buChar char="—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 eaLnBrk="0" hangingPunct="0">
                <a:buClr>
                  <a:schemeClr val="accent2"/>
                </a:buClr>
                <a:buSzPct val="5500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Arial" panose="020B0604020202020204" pitchFamily="34" charset="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Arial" panose="020B0604020202020204" pitchFamily="34" charset="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Arial" panose="020B0604020202020204" pitchFamily="34" charset="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Arial" panose="020B0604020202020204" pitchFamily="34" charset="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rtl="0" eaLnBrk="1" hangingPunct="1">
                <a:buClr>
                  <a:srgbClr val="FF0000"/>
                </a:buClr>
              </a:pPr>
              <a:endParaRPr lang="en-IN" altLang="ru-RU" sz="1800"/>
            </a:p>
          </p:txBody>
        </p:sp>
        <p:sp>
          <p:nvSpPr>
            <p:cNvPr id="46" name="Rectangle 8">
              <a:extLst>
                <a:ext uri="{FF2B5EF4-FFF2-40B4-BE49-F238E27FC236}">
                  <a16:creationId xmlns:a16="http://schemas.microsoft.com/office/drawing/2014/main" xmlns="" id="{467C40EE-CC94-4F46-9700-4374EA97E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2" y="1460"/>
              <a:ext cx="195" cy="836"/>
            </a:xfrm>
            <a:prstGeom prst="rect">
              <a:avLst/>
            </a:prstGeom>
            <a:solidFill>
              <a:srgbClr val="FF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buClr>
                  <a:srgbClr val="000000"/>
                </a:buClr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 eaLnBrk="0" hangingPunct="0"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l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 eaLnBrk="0" hangingPunct="0">
                <a:buClr>
                  <a:schemeClr val="accent2"/>
                </a:buClr>
                <a:buSzPct val="45000"/>
                <a:buChar char="—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 eaLnBrk="0" hangingPunct="0">
                <a:buClr>
                  <a:schemeClr val="accent2"/>
                </a:buClr>
                <a:buSzPct val="5500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Arial" panose="020B0604020202020204" pitchFamily="34" charset="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Arial" panose="020B0604020202020204" pitchFamily="34" charset="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Arial" panose="020B0604020202020204" pitchFamily="34" charset="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Arial" panose="020B0604020202020204" pitchFamily="34" charset="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rtl="0" eaLnBrk="1" hangingPunct="1">
                <a:buClr>
                  <a:srgbClr val="FF0000"/>
                </a:buClr>
              </a:pPr>
              <a:endParaRPr lang="en-IN" altLang="ru-RU" sz="1800"/>
            </a:p>
          </p:txBody>
        </p:sp>
      </p:grpSp>
      <p:grpSp>
        <p:nvGrpSpPr>
          <p:cNvPr id="44" name="Group 9">
            <a:extLst>
              <a:ext uri="{FF2B5EF4-FFF2-40B4-BE49-F238E27FC236}">
                <a16:creationId xmlns:a16="http://schemas.microsoft.com/office/drawing/2014/main" xmlns="" id="{501812F0-EA7F-4F9A-9DE9-770E73BCCD7B}"/>
              </a:ext>
            </a:extLst>
          </p:cNvPr>
          <p:cNvGrpSpPr>
            <a:grpSpLocks/>
          </p:cNvGrpSpPr>
          <p:nvPr/>
        </p:nvGrpSpPr>
        <p:grpSpPr bwMode="auto">
          <a:xfrm>
            <a:off x="5622925" y="2420938"/>
            <a:ext cx="1825625" cy="1066800"/>
            <a:chOff x="3422" y="1549"/>
            <a:chExt cx="1150" cy="672"/>
          </a:xfrm>
        </p:grpSpPr>
        <p:sp>
          <p:nvSpPr>
            <p:cNvPr id="48" name="Rectangle 10">
              <a:extLst>
                <a:ext uri="{FF2B5EF4-FFF2-40B4-BE49-F238E27FC236}">
                  <a16:creationId xmlns:a16="http://schemas.microsoft.com/office/drawing/2014/main" xmlns="" id="{C3389C8D-0F88-4E40-AAE0-0C263FCC53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2" y="1741"/>
              <a:ext cx="1150" cy="91"/>
            </a:xfrm>
            <a:prstGeom prst="rect">
              <a:avLst/>
            </a:prstGeom>
            <a:solidFill>
              <a:srgbClr val="FF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buClr>
                  <a:srgbClr val="000000"/>
                </a:buClr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 eaLnBrk="0" hangingPunct="0"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l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 eaLnBrk="0" hangingPunct="0">
                <a:buClr>
                  <a:schemeClr val="accent2"/>
                </a:buClr>
                <a:buSzPct val="45000"/>
                <a:buChar char="—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 eaLnBrk="0" hangingPunct="0">
                <a:buClr>
                  <a:schemeClr val="accent2"/>
                </a:buClr>
                <a:buSzPct val="5500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Arial" panose="020B0604020202020204" pitchFamily="34" charset="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Arial" panose="020B0604020202020204" pitchFamily="34" charset="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Arial" panose="020B0604020202020204" pitchFamily="34" charset="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Arial" panose="020B0604020202020204" pitchFamily="34" charset="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rtl="0" eaLnBrk="1" hangingPunct="1">
                <a:buClr>
                  <a:srgbClr val="FF0000"/>
                </a:buClr>
              </a:pPr>
              <a:endParaRPr lang="en-IN" altLang="ru-RU" sz="1800"/>
            </a:p>
          </p:txBody>
        </p:sp>
        <p:sp>
          <p:nvSpPr>
            <p:cNvPr id="49" name="Rectangle 11">
              <a:extLst>
                <a:ext uri="{FF2B5EF4-FFF2-40B4-BE49-F238E27FC236}">
                  <a16:creationId xmlns:a16="http://schemas.microsoft.com/office/drawing/2014/main" xmlns="" id="{CB0E96A6-A54D-4144-9187-672E95D2A3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2" y="2026"/>
              <a:ext cx="1150" cy="195"/>
            </a:xfrm>
            <a:prstGeom prst="rect">
              <a:avLst/>
            </a:prstGeom>
            <a:solidFill>
              <a:srgbClr val="FF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buClr>
                  <a:srgbClr val="000000"/>
                </a:buClr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 eaLnBrk="0" hangingPunct="0"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l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 eaLnBrk="0" hangingPunct="0">
                <a:buClr>
                  <a:schemeClr val="accent2"/>
                </a:buClr>
                <a:buSzPct val="45000"/>
                <a:buChar char="—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 eaLnBrk="0" hangingPunct="0">
                <a:buClr>
                  <a:schemeClr val="accent2"/>
                </a:buClr>
                <a:buSzPct val="5500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Arial" panose="020B0604020202020204" pitchFamily="34" charset="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Arial" panose="020B0604020202020204" pitchFamily="34" charset="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Arial" panose="020B0604020202020204" pitchFamily="34" charset="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Arial" panose="020B0604020202020204" pitchFamily="34" charset="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rtl="0" eaLnBrk="1" hangingPunct="1">
                <a:buClr>
                  <a:srgbClr val="FF0000"/>
                </a:buClr>
              </a:pPr>
              <a:endParaRPr lang="en-IN" altLang="ru-RU" sz="1800"/>
            </a:p>
          </p:txBody>
        </p:sp>
        <p:sp>
          <p:nvSpPr>
            <p:cNvPr id="50" name="Rectangle 12">
              <a:extLst>
                <a:ext uri="{FF2B5EF4-FFF2-40B4-BE49-F238E27FC236}">
                  <a16:creationId xmlns:a16="http://schemas.microsoft.com/office/drawing/2014/main" xmlns="" id="{5131C601-7980-4291-99E1-2727C47B4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2" y="1549"/>
              <a:ext cx="1150" cy="85"/>
            </a:xfrm>
            <a:prstGeom prst="rect">
              <a:avLst/>
            </a:prstGeom>
            <a:solidFill>
              <a:srgbClr val="FF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buClr>
                  <a:srgbClr val="000000"/>
                </a:buClr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 eaLnBrk="0" hangingPunct="0"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l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 eaLnBrk="0" hangingPunct="0">
                <a:buClr>
                  <a:schemeClr val="accent2"/>
                </a:buClr>
                <a:buSzPct val="45000"/>
                <a:buChar char="—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 eaLnBrk="0" hangingPunct="0">
                <a:buClr>
                  <a:schemeClr val="accent2"/>
                </a:buClr>
                <a:buSzPct val="5500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Arial" panose="020B0604020202020204" pitchFamily="34" charset="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Arial" panose="020B0604020202020204" pitchFamily="34" charset="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Arial" panose="020B0604020202020204" pitchFamily="34" charset="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Arial" panose="020B0604020202020204" pitchFamily="34" charset="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rtl="0" eaLnBrk="1" hangingPunct="1">
                <a:buClr>
                  <a:srgbClr val="FF0000"/>
                </a:buClr>
              </a:pPr>
              <a:endParaRPr lang="en-IN" altLang="ru-RU" sz="1800"/>
            </a:p>
          </p:txBody>
        </p:sp>
      </p:grpSp>
      <p:sp>
        <p:nvSpPr>
          <p:cNvPr id="51" name="Line 13">
            <a:extLst>
              <a:ext uri="{FF2B5EF4-FFF2-40B4-BE49-F238E27FC236}">
                <a16:creationId xmlns:a16="http://schemas.microsoft.com/office/drawing/2014/main" xmlns="" id="{E877E857-C95F-4FBB-AF4E-D6CCA19FA99B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4988" y="2416175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52" name="Line 14">
            <a:extLst>
              <a:ext uri="{FF2B5EF4-FFF2-40B4-BE49-F238E27FC236}">
                <a16:creationId xmlns:a16="http://schemas.microsoft.com/office/drawing/2014/main" xmlns="" id="{C07D6A4D-C63B-4645-8B59-DF4339BDF94B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4988" y="2559050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53" name="Line 15">
            <a:extLst>
              <a:ext uri="{FF2B5EF4-FFF2-40B4-BE49-F238E27FC236}">
                <a16:creationId xmlns:a16="http://schemas.microsoft.com/office/drawing/2014/main" xmlns="" id="{3A9E9DE4-9656-4758-935C-FA5738663225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4988" y="2720975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54" name="Line 16">
            <a:extLst>
              <a:ext uri="{FF2B5EF4-FFF2-40B4-BE49-F238E27FC236}">
                <a16:creationId xmlns:a16="http://schemas.microsoft.com/office/drawing/2014/main" xmlns="" id="{7C85CF57-C8D5-4344-9117-3425881072B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4988" y="2873375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55" name="Line 17">
            <a:extLst>
              <a:ext uri="{FF2B5EF4-FFF2-40B4-BE49-F238E27FC236}">
                <a16:creationId xmlns:a16="http://schemas.microsoft.com/office/drawing/2014/main" xmlns="" id="{48F35525-99AE-4DD6-A355-1CE6D2CD67D7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4988" y="3025775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56" name="Line 18">
            <a:extLst>
              <a:ext uri="{FF2B5EF4-FFF2-40B4-BE49-F238E27FC236}">
                <a16:creationId xmlns:a16="http://schemas.microsoft.com/office/drawing/2014/main" xmlns="" id="{77B76401-48E6-4FA0-A482-FEC82C82C1E1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4988" y="3178175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57" name="Line 19">
            <a:extLst>
              <a:ext uri="{FF2B5EF4-FFF2-40B4-BE49-F238E27FC236}">
                <a16:creationId xmlns:a16="http://schemas.microsoft.com/office/drawing/2014/main" xmlns="" id="{45F1F269-EF42-4AE2-B40E-C0571899E19D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4988" y="3330575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58" name="Line 20">
            <a:extLst>
              <a:ext uri="{FF2B5EF4-FFF2-40B4-BE49-F238E27FC236}">
                <a16:creationId xmlns:a16="http://schemas.microsoft.com/office/drawing/2014/main" xmlns="" id="{1533345C-93FF-4D9B-B4D3-995EBFA0342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4988" y="3482975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grpSp>
        <p:nvGrpSpPr>
          <p:cNvPr id="47" name="Group 21">
            <a:extLst>
              <a:ext uri="{FF2B5EF4-FFF2-40B4-BE49-F238E27FC236}">
                <a16:creationId xmlns:a16="http://schemas.microsoft.com/office/drawing/2014/main" xmlns="" id="{7BD77914-981D-448C-95B2-1ACD5D7ABDFB}"/>
              </a:ext>
            </a:extLst>
          </p:cNvPr>
          <p:cNvGrpSpPr>
            <a:grpSpLocks/>
          </p:cNvGrpSpPr>
          <p:nvPr/>
        </p:nvGrpSpPr>
        <p:grpSpPr bwMode="auto">
          <a:xfrm>
            <a:off x="5886450" y="2259013"/>
            <a:ext cx="1292225" cy="1347787"/>
            <a:chOff x="3708" y="1414"/>
            <a:chExt cx="814" cy="867"/>
          </a:xfrm>
        </p:grpSpPr>
        <p:sp>
          <p:nvSpPr>
            <p:cNvPr id="60" name="Line 22">
              <a:extLst>
                <a:ext uri="{FF2B5EF4-FFF2-40B4-BE49-F238E27FC236}">
                  <a16:creationId xmlns:a16="http://schemas.microsoft.com/office/drawing/2014/main" xmlns="" id="{C7624A6C-3313-4A2F-A9F1-80AEF00431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46" y="1414"/>
              <a:ext cx="0" cy="86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l" rtl="0"/>
              <a:endParaRPr lang="ru-RU"/>
            </a:p>
          </p:txBody>
        </p:sp>
        <p:sp>
          <p:nvSpPr>
            <p:cNvPr id="61" name="Line 23">
              <a:extLst>
                <a:ext uri="{FF2B5EF4-FFF2-40B4-BE49-F238E27FC236}">
                  <a16:creationId xmlns:a16="http://schemas.microsoft.com/office/drawing/2014/main" xmlns="" id="{D69D5575-FEA8-4185-B94A-82826D838D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1414"/>
              <a:ext cx="0" cy="86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l" rtl="0"/>
              <a:endParaRPr lang="ru-RU"/>
            </a:p>
          </p:txBody>
        </p:sp>
        <p:sp>
          <p:nvSpPr>
            <p:cNvPr id="62" name="Line 24">
              <a:extLst>
                <a:ext uri="{FF2B5EF4-FFF2-40B4-BE49-F238E27FC236}">
                  <a16:creationId xmlns:a16="http://schemas.microsoft.com/office/drawing/2014/main" xmlns="" id="{2F5395AD-1C73-456D-922E-F71D53C0A3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17" y="1414"/>
              <a:ext cx="0" cy="86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l" rtl="0"/>
              <a:endParaRPr lang="ru-RU"/>
            </a:p>
          </p:txBody>
        </p:sp>
        <p:sp>
          <p:nvSpPr>
            <p:cNvPr id="63" name="Line 25">
              <a:extLst>
                <a:ext uri="{FF2B5EF4-FFF2-40B4-BE49-F238E27FC236}">
                  <a16:creationId xmlns:a16="http://schemas.microsoft.com/office/drawing/2014/main" xmlns="" id="{C4076F87-0FE3-4CB4-86A9-D6C08914A6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22" y="1422"/>
              <a:ext cx="0" cy="85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l" rtl="0"/>
              <a:endParaRPr lang="ru-RU"/>
            </a:p>
          </p:txBody>
        </p:sp>
      </p:grpSp>
      <p:sp>
        <p:nvSpPr>
          <p:cNvPr id="64" name="Line 61">
            <a:extLst>
              <a:ext uri="{FF2B5EF4-FFF2-40B4-BE49-F238E27FC236}">
                <a16:creationId xmlns:a16="http://schemas.microsoft.com/office/drawing/2014/main" xmlns="" id="{6A8D4D84-05C8-48E1-8B68-9E288E31F590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0650" y="2255838"/>
            <a:ext cx="0" cy="137636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65" name="Line 62">
            <a:extLst>
              <a:ext uri="{FF2B5EF4-FFF2-40B4-BE49-F238E27FC236}">
                <a16:creationId xmlns:a16="http://schemas.microsoft.com/office/drawing/2014/main" xmlns="" id="{F4E04DCB-0F36-4E86-81BA-B81B6E1037DE}"/>
              </a:ext>
            </a:extLst>
          </p:cNvPr>
          <p:cNvSpPr>
            <a:spLocks noChangeShapeType="1"/>
          </p:cNvSpPr>
          <p:nvPr/>
        </p:nvSpPr>
        <p:spPr bwMode="auto">
          <a:xfrm>
            <a:off x="1965325" y="2255838"/>
            <a:ext cx="0" cy="137636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66" name="Line 63">
            <a:extLst>
              <a:ext uri="{FF2B5EF4-FFF2-40B4-BE49-F238E27FC236}">
                <a16:creationId xmlns:a16="http://schemas.microsoft.com/office/drawing/2014/main" xmlns="" id="{F3DCB5A4-8431-4031-A74D-FFFE1F925075}"/>
              </a:ext>
            </a:extLst>
          </p:cNvPr>
          <p:cNvSpPr>
            <a:spLocks noChangeShapeType="1"/>
          </p:cNvSpPr>
          <p:nvPr/>
        </p:nvSpPr>
        <p:spPr bwMode="auto">
          <a:xfrm>
            <a:off x="1693863" y="2427288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67" name="Line 64">
            <a:extLst>
              <a:ext uri="{FF2B5EF4-FFF2-40B4-BE49-F238E27FC236}">
                <a16:creationId xmlns:a16="http://schemas.microsoft.com/office/drawing/2014/main" xmlns="" id="{0449A786-7BF3-41D1-A85A-0F8FF7B9F75B}"/>
              </a:ext>
            </a:extLst>
          </p:cNvPr>
          <p:cNvSpPr>
            <a:spLocks noChangeShapeType="1"/>
          </p:cNvSpPr>
          <p:nvPr/>
        </p:nvSpPr>
        <p:spPr bwMode="auto">
          <a:xfrm>
            <a:off x="1693863" y="2579688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68" name="Line 65">
            <a:extLst>
              <a:ext uri="{FF2B5EF4-FFF2-40B4-BE49-F238E27FC236}">
                <a16:creationId xmlns:a16="http://schemas.microsoft.com/office/drawing/2014/main" xmlns="" id="{8FC5E614-7C15-4AE5-ACBC-2F3B514D2056}"/>
              </a:ext>
            </a:extLst>
          </p:cNvPr>
          <p:cNvSpPr>
            <a:spLocks noChangeShapeType="1"/>
          </p:cNvSpPr>
          <p:nvPr/>
        </p:nvSpPr>
        <p:spPr bwMode="auto">
          <a:xfrm>
            <a:off x="1693863" y="2732088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69" name="Line 66">
            <a:extLst>
              <a:ext uri="{FF2B5EF4-FFF2-40B4-BE49-F238E27FC236}">
                <a16:creationId xmlns:a16="http://schemas.microsoft.com/office/drawing/2014/main" xmlns="" id="{E7236B94-559B-4F8D-94F2-E92E78979ED2}"/>
              </a:ext>
            </a:extLst>
          </p:cNvPr>
          <p:cNvSpPr>
            <a:spLocks noChangeShapeType="1"/>
          </p:cNvSpPr>
          <p:nvPr/>
        </p:nvSpPr>
        <p:spPr bwMode="auto">
          <a:xfrm>
            <a:off x="1693863" y="2884488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70" name="Line 67">
            <a:extLst>
              <a:ext uri="{FF2B5EF4-FFF2-40B4-BE49-F238E27FC236}">
                <a16:creationId xmlns:a16="http://schemas.microsoft.com/office/drawing/2014/main" xmlns="" id="{2A25EF34-6246-45AA-AE87-CBA06717BC71}"/>
              </a:ext>
            </a:extLst>
          </p:cNvPr>
          <p:cNvSpPr>
            <a:spLocks noChangeShapeType="1"/>
          </p:cNvSpPr>
          <p:nvPr/>
        </p:nvSpPr>
        <p:spPr bwMode="auto">
          <a:xfrm>
            <a:off x="1693863" y="3036888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71" name="Line 68">
            <a:extLst>
              <a:ext uri="{FF2B5EF4-FFF2-40B4-BE49-F238E27FC236}">
                <a16:creationId xmlns:a16="http://schemas.microsoft.com/office/drawing/2014/main" xmlns="" id="{81FFBF2C-57B3-4CD7-B50A-7119E7881DA3}"/>
              </a:ext>
            </a:extLst>
          </p:cNvPr>
          <p:cNvSpPr>
            <a:spLocks noChangeShapeType="1"/>
          </p:cNvSpPr>
          <p:nvPr/>
        </p:nvSpPr>
        <p:spPr bwMode="auto">
          <a:xfrm>
            <a:off x="1693863" y="3189288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72" name="Line 69">
            <a:extLst>
              <a:ext uri="{FF2B5EF4-FFF2-40B4-BE49-F238E27FC236}">
                <a16:creationId xmlns:a16="http://schemas.microsoft.com/office/drawing/2014/main" xmlns="" id="{F9AFBE38-26AE-4544-9453-811FB198BC8B}"/>
              </a:ext>
            </a:extLst>
          </p:cNvPr>
          <p:cNvSpPr>
            <a:spLocks noChangeShapeType="1"/>
          </p:cNvSpPr>
          <p:nvPr/>
        </p:nvSpPr>
        <p:spPr bwMode="auto">
          <a:xfrm>
            <a:off x="1693863" y="3341688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73" name="Line 70">
            <a:extLst>
              <a:ext uri="{FF2B5EF4-FFF2-40B4-BE49-F238E27FC236}">
                <a16:creationId xmlns:a16="http://schemas.microsoft.com/office/drawing/2014/main" xmlns="" id="{519F91FA-090E-4A1A-8820-96ED57C2E8A6}"/>
              </a:ext>
            </a:extLst>
          </p:cNvPr>
          <p:cNvSpPr>
            <a:spLocks noChangeShapeType="1"/>
          </p:cNvSpPr>
          <p:nvPr/>
        </p:nvSpPr>
        <p:spPr bwMode="auto">
          <a:xfrm>
            <a:off x="1693863" y="3494088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74" name="Line 71">
            <a:extLst>
              <a:ext uri="{FF2B5EF4-FFF2-40B4-BE49-F238E27FC236}">
                <a16:creationId xmlns:a16="http://schemas.microsoft.com/office/drawing/2014/main" xmlns="" id="{A95C06FA-2528-46B2-B2DE-E523E5285B7A}"/>
              </a:ext>
            </a:extLst>
          </p:cNvPr>
          <p:cNvSpPr>
            <a:spLocks noChangeShapeType="1"/>
          </p:cNvSpPr>
          <p:nvPr/>
        </p:nvSpPr>
        <p:spPr bwMode="auto">
          <a:xfrm>
            <a:off x="2932113" y="2255838"/>
            <a:ext cx="0" cy="137636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75" name="Line 72">
            <a:extLst>
              <a:ext uri="{FF2B5EF4-FFF2-40B4-BE49-F238E27FC236}">
                <a16:creationId xmlns:a16="http://schemas.microsoft.com/office/drawing/2014/main" xmlns="" id="{5D324F1F-332D-46AB-87A8-4E1182DE35D2}"/>
              </a:ext>
            </a:extLst>
          </p:cNvPr>
          <p:cNvSpPr>
            <a:spLocks noChangeShapeType="1"/>
          </p:cNvSpPr>
          <p:nvPr/>
        </p:nvSpPr>
        <p:spPr bwMode="auto">
          <a:xfrm>
            <a:off x="3257550" y="2259013"/>
            <a:ext cx="0" cy="137636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A193DE3B-E532-4E21-9CF2-B30B0C89A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3400" y="2257425"/>
            <a:ext cx="1841500" cy="1346200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>
              <a:buClr>
                <a:srgbClr val="FF0000"/>
              </a:buClr>
            </a:pPr>
            <a:endParaRPr lang="en-IN" altLang="ru-RU" sz="1800"/>
          </a:p>
        </p:txBody>
      </p:sp>
      <p:sp>
        <p:nvSpPr>
          <p:cNvPr id="77" name="Rectangle 77">
            <a:extLst>
              <a:ext uri="{FF2B5EF4-FFF2-40B4-BE49-F238E27FC236}">
                <a16:creationId xmlns:a16="http://schemas.microsoft.com/office/drawing/2014/main" xmlns="" id="{4782F764-A0AA-41DC-8A61-3DB06D8C2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2268538"/>
            <a:ext cx="1841500" cy="1346200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>
              <a:buClr>
                <a:srgbClr val="FF0000"/>
              </a:buClr>
            </a:pPr>
            <a:endParaRPr lang="en-IN" altLang="ru-RU" sz="1800"/>
          </a:p>
        </p:txBody>
      </p:sp>
      <p:sp>
        <p:nvSpPr>
          <p:cNvPr id="78" name="Rectangle 78">
            <a:extLst>
              <a:ext uri="{FF2B5EF4-FFF2-40B4-BE49-F238E27FC236}">
                <a16:creationId xmlns:a16="http://schemas.microsoft.com/office/drawing/2014/main" xmlns="" id="{567D51F2-FD42-42F1-9574-DB4ABFD5EE36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641475" y="4352925"/>
            <a:ext cx="1841500" cy="1346200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>
              <a:buClr>
                <a:srgbClr val="FF0000"/>
              </a:buClr>
            </a:pPr>
            <a:endParaRPr lang="en-IN" altLang="ru-RU" sz="1800"/>
          </a:p>
        </p:txBody>
      </p:sp>
    </p:spTree>
    <p:extLst>
      <p:ext uri="{BB962C8B-B14F-4D97-AF65-F5344CB8AC3E}">
        <p14:creationId xmlns:p14="http://schemas.microsoft.com/office/powerpoint/2010/main" xmlns="" val="18061327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970">
              <a:lnSpc>
                <a:spcPct val="100000"/>
              </a:lnSpc>
              <a:spcBef>
                <a:spcPts val="100"/>
              </a:spcBef>
            </a:pPr>
            <a:r>
              <a:rPr dirty="0"/>
              <a:t>Стандарт</a:t>
            </a:r>
            <a:r>
              <a:rPr spc="-10" dirty="0"/>
              <a:t> </a:t>
            </a:r>
            <a:r>
              <a:rPr spc="-25" dirty="0"/>
              <a:t>SQL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3587" y="276351"/>
            <a:ext cx="33528" cy="44500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2023" y="1110487"/>
            <a:ext cx="7601584" cy="325794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12445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Arial"/>
                <a:cs typeface="Arial"/>
              </a:rPr>
              <a:t>SQL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(Structured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Query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Language,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структурированный</a:t>
            </a:r>
            <a:r>
              <a:rPr sz="1400" b="1" spc="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язык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запросов)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spc="365" dirty="0">
                <a:latin typeface="Microsoft Sans Serif"/>
                <a:cs typeface="Microsoft Sans Serif"/>
              </a:rPr>
              <a:t>–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стандарт </a:t>
            </a:r>
            <a:r>
              <a:rPr sz="1400" spc="-20" dirty="0">
                <a:latin typeface="Microsoft Sans Serif"/>
                <a:cs typeface="Microsoft Sans Serif"/>
              </a:rPr>
              <a:t>языка </a:t>
            </a:r>
            <a:r>
              <a:rPr sz="1400" dirty="0">
                <a:latin typeface="Microsoft Sans Serif"/>
                <a:cs typeface="Microsoft Sans Serif"/>
              </a:rPr>
              <a:t>для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работы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с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данными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в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реляционных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базах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данных.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95"/>
              </a:spcBef>
            </a:pP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Microsoft Sans Serif"/>
                <a:cs typeface="Microsoft Sans Serif"/>
              </a:rPr>
              <a:t>История:</a:t>
            </a:r>
            <a:endParaRPr sz="1400">
              <a:latin typeface="Microsoft Sans Serif"/>
              <a:cs typeface="Microsoft Sans Serif"/>
            </a:endParaRPr>
          </a:p>
          <a:p>
            <a:pPr marL="469900" marR="5080" indent="-317500">
              <a:lnSpc>
                <a:spcPct val="100000"/>
              </a:lnSpc>
              <a:buChar char="●"/>
              <a:tabLst>
                <a:tab pos="469900" algn="l"/>
              </a:tabLst>
            </a:pPr>
            <a:r>
              <a:rPr sz="1400" dirty="0">
                <a:latin typeface="Microsoft Sans Serif"/>
                <a:cs typeface="Microsoft Sans Serif"/>
              </a:rPr>
              <a:t>Прототип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языка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365" dirty="0">
                <a:latin typeface="Microsoft Sans Serif"/>
                <a:cs typeface="Microsoft Sans Serif"/>
              </a:rPr>
              <a:t>–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сначала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b="1" dirty="0">
                <a:latin typeface="Arial"/>
                <a:cs typeface="Arial"/>
              </a:rPr>
              <a:t>QBE</a:t>
            </a:r>
            <a:r>
              <a:rPr sz="1400" dirty="0">
                <a:latin typeface="Microsoft Sans Serif"/>
                <a:cs typeface="Microsoft Sans Serif"/>
              </a:rPr>
              <a:t>,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затем</a:t>
            </a:r>
            <a:r>
              <a:rPr sz="1400" spc="-45" dirty="0">
                <a:latin typeface="Microsoft Sans Serif"/>
                <a:cs typeface="Microsoft Sans Serif"/>
              </a:rPr>
              <a:t> </a:t>
            </a:r>
            <a:r>
              <a:rPr sz="1400" b="1" dirty="0">
                <a:latin typeface="Arial"/>
                <a:cs typeface="Arial"/>
              </a:rPr>
              <a:t>SEQUEL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(Structured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English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Query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Language)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315" dirty="0">
                <a:latin typeface="Microsoft Sans Serif"/>
                <a:cs typeface="Microsoft Sans Serif"/>
              </a:rPr>
              <a:t>– </a:t>
            </a:r>
            <a:r>
              <a:rPr sz="1400" dirty="0">
                <a:latin typeface="Microsoft Sans Serif"/>
                <a:cs typeface="Microsoft Sans Serif"/>
              </a:rPr>
              <a:t>был</a:t>
            </a:r>
            <a:r>
              <a:rPr sz="1400" spc="-10" dirty="0">
                <a:latin typeface="Microsoft Sans Serif"/>
                <a:cs typeface="Microsoft Sans Serif"/>
              </a:rPr>
              <a:t> разработан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в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начале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70</a:t>
            </a:r>
            <a:r>
              <a:rPr sz="1400" spc="-10" dirty="0">
                <a:latin typeface="Arial MT"/>
                <a:cs typeface="Arial MT"/>
              </a:rPr>
              <a:t>-</a:t>
            </a:r>
            <a:r>
              <a:rPr sz="1400" dirty="0">
                <a:latin typeface="Microsoft Sans Serif"/>
                <a:cs typeface="Microsoft Sans Serif"/>
              </a:rPr>
              <a:t>х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годов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в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IBM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Research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и реализован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в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25" dirty="0">
                <a:latin typeface="Microsoft Sans Serif"/>
                <a:cs typeface="Microsoft Sans Serif"/>
              </a:rPr>
              <a:t>СУБД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System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spc="-25" dirty="0">
                <a:latin typeface="Microsoft Sans Serif"/>
                <a:cs typeface="Microsoft Sans Serif"/>
              </a:rPr>
              <a:t>R.</a:t>
            </a:r>
            <a:endParaRPr sz="1400">
              <a:latin typeface="Microsoft Sans Serif"/>
              <a:cs typeface="Microsoft Sans Serif"/>
            </a:endParaRPr>
          </a:p>
          <a:p>
            <a:pPr marL="469265" indent="-316865">
              <a:lnSpc>
                <a:spcPct val="100000"/>
              </a:lnSpc>
              <a:buFont typeface="Microsoft Sans Serif"/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1989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365" dirty="0">
                <a:latin typeface="Microsoft Sans Serif"/>
                <a:cs typeface="Microsoft Sans Serif"/>
              </a:rPr>
              <a:t>–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первый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ANSI/ISO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стандарт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языка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SQL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(вторая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редакция,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первая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была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в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1987</a:t>
            </a:r>
            <a:endParaRPr sz="1400">
              <a:latin typeface="Microsoft Sans Serif"/>
              <a:cs typeface="Microsoft Sans Serif"/>
            </a:endParaRPr>
          </a:p>
          <a:p>
            <a:pPr marL="469900">
              <a:lnSpc>
                <a:spcPct val="100000"/>
              </a:lnSpc>
            </a:pPr>
            <a:r>
              <a:rPr sz="1400" dirty="0">
                <a:latin typeface="Microsoft Sans Serif"/>
                <a:cs typeface="Microsoft Sans Serif"/>
              </a:rPr>
              <a:t>г.).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Однако</a:t>
            </a:r>
            <a:r>
              <a:rPr sz="1400" spc="-4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развитие</a:t>
            </a:r>
            <a:r>
              <a:rPr sz="1400" spc="-4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технологий</a:t>
            </a:r>
            <a:r>
              <a:rPr sz="1400" spc="-45" dirty="0">
                <a:latin typeface="Microsoft Sans Serif"/>
                <a:cs typeface="Microsoft Sans Serif"/>
              </a:rPr>
              <a:t> БД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потребовали</a:t>
            </a:r>
            <a:r>
              <a:rPr sz="1400" spc="-5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его</a:t>
            </a:r>
            <a:r>
              <a:rPr sz="1400" spc="-4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доработки</a:t>
            </a:r>
            <a:r>
              <a:rPr sz="1400" spc="-6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и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расширения.</a:t>
            </a:r>
            <a:endParaRPr sz="1400">
              <a:latin typeface="Microsoft Sans Serif"/>
              <a:cs typeface="Microsoft Sans Serif"/>
            </a:endParaRPr>
          </a:p>
          <a:p>
            <a:pPr marL="469900" marR="186690" indent="-317500">
              <a:lnSpc>
                <a:spcPct val="100000"/>
              </a:lnSpc>
              <a:buFont typeface="Microsoft Sans Serif"/>
              <a:buChar char="●"/>
              <a:tabLst>
                <a:tab pos="469900" algn="l"/>
              </a:tabLst>
            </a:pPr>
            <a:r>
              <a:rPr sz="1400" dirty="0">
                <a:latin typeface="Arial MT"/>
                <a:cs typeface="Arial MT"/>
              </a:rPr>
              <a:t>1992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365" dirty="0">
                <a:latin typeface="Microsoft Sans Serif"/>
                <a:cs typeface="Microsoft Sans Serif"/>
              </a:rPr>
              <a:t>–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стандарт</a:t>
            </a:r>
            <a:r>
              <a:rPr sz="1400" spc="-45" dirty="0">
                <a:latin typeface="Microsoft Sans Serif"/>
                <a:cs typeface="Microsoft Sans Serif"/>
              </a:rPr>
              <a:t> </a:t>
            </a:r>
            <a:r>
              <a:rPr sz="1400" b="1" spc="-10" dirty="0">
                <a:latin typeface="Arial"/>
                <a:cs typeface="Arial"/>
              </a:rPr>
              <a:t>SQL-</a:t>
            </a:r>
            <a:r>
              <a:rPr sz="1400" b="1" dirty="0">
                <a:latin typeface="Arial"/>
                <a:cs typeface="Arial"/>
              </a:rPr>
              <a:t>92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или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SQL 2.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Практически </a:t>
            </a:r>
            <a:r>
              <a:rPr sz="1400" dirty="0">
                <a:latin typeface="Microsoft Sans Serif"/>
                <a:cs typeface="Microsoft Sans Serif"/>
              </a:rPr>
              <a:t>все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современные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реляционные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25" dirty="0">
                <a:latin typeface="Microsoft Sans Serif"/>
                <a:cs typeface="Microsoft Sans Serif"/>
              </a:rPr>
              <a:t>(и </a:t>
            </a:r>
            <a:r>
              <a:rPr sz="1400" dirty="0">
                <a:latin typeface="Microsoft Sans Serif"/>
                <a:cs typeface="Microsoft Sans Serif"/>
              </a:rPr>
              <a:t>постреляционные)</a:t>
            </a:r>
            <a:r>
              <a:rPr sz="1400" spc="-70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СУБД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поддерживают</a:t>
            </a:r>
            <a:r>
              <a:rPr sz="1400" spc="-5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этот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стандарт</a:t>
            </a:r>
            <a:r>
              <a:rPr sz="1400" spc="-6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полностью.</a:t>
            </a:r>
            <a:endParaRPr sz="1400">
              <a:latin typeface="Microsoft Sans Serif"/>
              <a:cs typeface="Microsoft Sans Serif"/>
            </a:endParaRPr>
          </a:p>
          <a:p>
            <a:pPr marL="469900" marR="516890" indent="-317500" algn="just">
              <a:lnSpc>
                <a:spcPct val="100000"/>
              </a:lnSpc>
              <a:buFont typeface="Microsoft Sans Serif"/>
              <a:buChar char="●"/>
              <a:tabLst>
                <a:tab pos="469900" algn="l"/>
              </a:tabLst>
            </a:pPr>
            <a:r>
              <a:rPr sz="1400" dirty="0">
                <a:latin typeface="Arial MT"/>
                <a:cs typeface="Arial MT"/>
              </a:rPr>
              <a:t>1999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365" dirty="0">
                <a:latin typeface="Microsoft Sans Serif"/>
                <a:cs typeface="Microsoft Sans Serif"/>
              </a:rPr>
              <a:t>–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стандарт</a:t>
            </a:r>
            <a:r>
              <a:rPr sz="1400" spc="-4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SQL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3.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В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стандарт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введены </a:t>
            </a:r>
            <a:r>
              <a:rPr sz="1400" spc="-10" dirty="0">
                <a:latin typeface="Microsoft Sans Serif"/>
                <a:cs typeface="Microsoft Sans Serif"/>
              </a:rPr>
              <a:t>структурированные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типы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данных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50" dirty="0">
                <a:latin typeface="Microsoft Sans Serif"/>
                <a:cs typeface="Microsoft Sans Serif"/>
              </a:rPr>
              <a:t>и </a:t>
            </a:r>
            <a:r>
              <a:rPr sz="1400" dirty="0">
                <a:latin typeface="Microsoft Sans Serif"/>
                <a:cs typeface="Microsoft Sans Serif"/>
              </a:rPr>
              <a:t>другие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особенности,</a:t>
            </a:r>
            <a:r>
              <a:rPr sz="1400" spc="-6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позволяющие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сочетать</a:t>
            </a:r>
            <a:r>
              <a:rPr sz="1400" spc="-6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реляционную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и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объектную</a:t>
            </a:r>
            <a:r>
              <a:rPr sz="1400" spc="-4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модель данных.</a:t>
            </a:r>
            <a:endParaRPr sz="1400">
              <a:latin typeface="Microsoft Sans Serif"/>
              <a:cs typeface="Microsoft Sans Serif"/>
            </a:endParaRPr>
          </a:p>
          <a:p>
            <a:pPr marL="469265" indent="-316865">
              <a:lnSpc>
                <a:spcPct val="100000"/>
              </a:lnSpc>
              <a:spcBef>
                <a:spcPts val="5"/>
              </a:spcBef>
              <a:buFont typeface="Microsoft Sans Serif"/>
              <a:buChar char="●"/>
              <a:tabLst>
                <a:tab pos="469265" algn="l"/>
              </a:tabLst>
            </a:pPr>
            <a:r>
              <a:rPr sz="1400" b="1" spc="-10" dirty="0">
                <a:latin typeface="Arial"/>
                <a:cs typeface="Arial"/>
              </a:rPr>
              <a:t>SQL-</a:t>
            </a:r>
            <a:r>
              <a:rPr sz="1400" b="1" dirty="0">
                <a:latin typeface="Arial"/>
                <a:cs typeface="Arial"/>
              </a:rPr>
              <a:t>2016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(введён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JSON).</a:t>
            </a:r>
            <a:endParaRPr sz="1400">
              <a:latin typeface="Microsoft Sans Serif"/>
              <a:cs typeface="Microsoft Sans Serif"/>
            </a:endParaRPr>
          </a:p>
          <a:p>
            <a:pPr marL="469265" indent="-316865">
              <a:lnSpc>
                <a:spcPct val="100000"/>
              </a:lnSpc>
              <a:buFont typeface="Microsoft Sans Serif"/>
              <a:buChar char="●"/>
              <a:tabLst>
                <a:tab pos="469265" algn="l"/>
              </a:tabLst>
            </a:pPr>
            <a:r>
              <a:rPr sz="1400" b="1" spc="-10" dirty="0">
                <a:latin typeface="Arial"/>
                <a:cs typeface="Arial"/>
              </a:rPr>
              <a:t>SQL-</a:t>
            </a:r>
            <a:r>
              <a:rPr sz="1400" b="1" dirty="0">
                <a:latin typeface="Arial"/>
                <a:cs typeface="Arial"/>
              </a:rPr>
              <a:t>2023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(ISO/IEC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9075)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-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3"/>
              </a:rPr>
              <a:t>https://www.iso.org/standard/76584.html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2024" y="287529"/>
            <a:ext cx="6817359" cy="41678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209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7E7E7E"/>
                </a:solidFill>
                <a:latin typeface="Arial Black"/>
                <a:cs typeface="Arial Black"/>
              </a:rPr>
              <a:t>SQL</a:t>
            </a:r>
            <a:endParaRPr sz="18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305"/>
              </a:spcBef>
            </a:pPr>
            <a:endParaRPr sz="1800">
              <a:latin typeface="Arial Black"/>
              <a:cs typeface="Arial Black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400" b="1" dirty="0">
                <a:latin typeface="Arial"/>
                <a:cs typeface="Arial"/>
              </a:rPr>
              <a:t>SQL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не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является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традиционным</a:t>
            </a:r>
            <a:r>
              <a:rPr sz="1400" spc="-25" dirty="0">
                <a:latin typeface="Microsoft Sans Serif"/>
                <a:cs typeface="Microsoft Sans Serif"/>
              </a:rPr>
              <a:t> языком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программирования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он не</a:t>
            </a:r>
            <a:r>
              <a:rPr sz="1400" spc="-10" dirty="0">
                <a:latin typeface="Microsoft Sans Serif"/>
                <a:cs typeface="Microsoft Sans Serif"/>
              </a:rPr>
              <a:t> содержит </a:t>
            </a:r>
            <a:r>
              <a:rPr sz="1400" dirty="0">
                <a:latin typeface="Microsoft Sans Serif"/>
                <a:cs typeface="Microsoft Sans Serif"/>
              </a:rPr>
              <a:t>операторы,</a:t>
            </a:r>
            <a:r>
              <a:rPr sz="1400" spc="-6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позволяющие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осуществлять</a:t>
            </a:r>
            <a:r>
              <a:rPr sz="1400" spc="-6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пошаговые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действия,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а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ориентирован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spc="-25" dirty="0">
                <a:latin typeface="Microsoft Sans Serif"/>
                <a:cs typeface="Microsoft Sans Serif"/>
              </a:rPr>
              <a:t>на </a:t>
            </a:r>
            <a:r>
              <a:rPr sz="1400" dirty="0">
                <a:latin typeface="Microsoft Sans Serif"/>
                <a:cs typeface="Microsoft Sans Serif"/>
              </a:rPr>
              <a:t>работу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со </a:t>
            </a:r>
            <a:r>
              <a:rPr sz="1400" spc="-10" dirty="0">
                <a:latin typeface="Microsoft Sans Serif"/>
                <a:cs typeface="Microsoft Sans Serif"/>
              </a:rPr>
              <a:t>множествами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400" spc="-25" dirty="0">
                <a:latin typeface="Microsoft Sans Serif"/>
                <a:cs typeface="Microsoft Sans Serif"/>
              </a:rPr>
              <a:t>Другими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словами,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на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SQL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пишется,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b="1" dirty="0">
                <a:latin typeface="Arial"/>
                <a:cs typeface="Arial"/>
              </a:rPr>
              <a:t>ЧТО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должно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получиться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Microsoft Sans Serif"/>
                <a:cs typeface="Microsoft Sans Serif"/>
              </a:rPr>
              <a:t>в </a:t>
            </a:r>
            <a:r>
              <a:rPr sz="1400" spc="-10" dirty="0">
                <a:latin typeface="Microsoft Sans Serif"/>
                <a:cs typeface="Microsoft Sans Serif"/>
              </a:rPr>
              <a:t>результате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выполнения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запроса,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но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не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пишется,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b="1" dirty="0">
                <a:latin typeface="Arial"/>
                <a:cs typeface="Arial"/>
              </a:rPr>
              <a:t>КАК</a:t>
            </a:r>
            <a:r>
              <a:rPr sz="1400" b="1" spc="10" dirty="0">
                <a:latin typeface="Arial"/>
                <a:cs typeface="Arial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это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будет </a:t>
            </a:r>
            <a:r>
              <a:rPr sz="1400" spc="-10" dirty="0">
                <a:latin typeface="Microsoft Sans Serif"/>
                <a:cs typeface="Microsoft Sans Serif"/>
              </a:rPr>
              <a:t>реализовано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819"/>
              </a:spcBef>
            </a:pP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b="1" dirty="0">
                <a:latin typeface="Arial"/>
                <a:cs typeface="Arial"/>
              </a:rPr>
              <a:t>Data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Definition</a:t>
            </a:r>
            <a:r>
              <a:rPr sz="1400" b="1" spc="-8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Language,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b="1" spc="-25" dirty="0">
                <a:latin typeface="Arial"/>
                <a:cs typeface="Arial"/>
              </a:rPr>
              <a:t>DDL</a:t>
            </a:r>
            <a:endParaRPr sz="1400">
              <a:latin typeface="Arial"/>
              <a:cs typeface="Arial"/>
            </a:endParaRPr>
          </a:p>
          <a:p>
            <a:pPr marL="469265" indent="-31686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Microsoft Sans Serif"/>
                <a:cs typeface="Microsoft Sans Serif"/>
              </a:rPr>
              <a:t>CREATE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создаёт</a:t>
            </a:r>
            <a:r>
              <a:rPr sz="1400" spc="-55" dirty="0">
                <a:latin typeface="Microsoft Sans Serif"/>
                <a:cs typeface="Microsoft Sans Serif"/>
              </a:rPr>
              <a:t> </a:t>
            </a:r>
            <a:r>
              <a:rPr sz="1400" spc="-25" dirty="0">
                <a:latin typeface="Microsoft Sans Serif"/>
                <a:cs typeface="Microsoft Sans Serif"/>
              </a:rPr>
              <a:t>какую </a:t>
            </a:r>
            <a:r>
              <a:rPr sz="1400" dirty="0">
                <a:latin typeface="Microsoft Sans Serif"/>
                <a:cs typeface="Microsoft Sans Serif"/>
              </a:rPr>
              <a:t>либо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структуру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базы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данных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либо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саму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базу</a:t>
            </a:r>
            <a:endParaRPr sz="1400">
              <a:latin typeface="Microsoft Sans Serif"/>
              <a:cs typeface="Microsoft Sans Serif"/>
            </a:endParaRPr>
          </a:p>
          <a:p>
            <a:pPr marL="469265" indent="-31686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Microsoft Sans Serif"/>
                <a:cs typeface="Microsoft Sans Serif"/>
              </a:rPr>
              <a:t>ALTER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изменяет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свойства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этой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структуры</a:t>
            </a:r>
            <a:endParaRPr sz="1400">
              <a:latin typeface="Microsoft Sans Serif"/>
              <a:cs typeface="Microsoft Sans Serif"/>
            </a:endParaRPr>
          </a:p>
          <a:p>
            <a:pPr marL="469265" indent="-31686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Microsoft Sans Serif"/>
                <a:cs typeface="Microsoft Sans Serif"/>
              </a:rPr>
              <a:t>DROP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удаляет</a:t>
            </a:r>
            <a:r>
              <a:rPr sz="1400" spc="-10" dirty="0">
                <a:latin typeface="Microsoft Sans Serif"/>
                <a:cs typeface="Microsoft Sans Serif"/>
              </a:rPr>
              <a:t> структуру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95"/>
              </a:spcBef>
              <a:buFont typeface="Microsoft Sans Serif"/>
              <a:buChar char="●"/>
            </a:pP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Arial"/>
                <a:cs typeface="Arial"/>
              </a:rPr>
              <a:t>Data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Manipulation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Language,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spc="-25" dirty="0">
                <a:latin typeface="Arial"/>
                <a:cs typeface="Arial"/>
              </a:rPr>
              <a:t>DML</a:t>
            </a:r>
            <a:endParaRPr sz="1400">
              <a:latin typeface="Arial"/>
              <a:cs typeface="Arial"/>
            </a:endParaRPr>
          </a:p>
          <a:p>
            <a:pPr marL="469265" indent="-31686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Microsoft Sans Serif"/>
                <a:cs typeface="Microsoft Sans Serif"/>
              </a:rPr>
              <a:t>SELECT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осуществляет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выборку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данных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(с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2016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года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b="1" dirty="0">
                <a:latin typeface="Arial"/>
                <a:cs typeface="Arial"/>
              </a:rPr>
              <a:t>DQL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-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data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query</a:t>
            </a:r>
            <a:r>
              <a:rPr sz="1400" spc="-10" dirty="0">
                <a:latin typeface="Arial MT"/>
                <a:cs typeface="Arial MT"/>
              </a:rPr>
              <a:t>)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ct val="100000"/>
              </a:lnSpc>
              <a:spcBef>
                <a:spcPts val="5"/>
              </a:spcBef>
              <a:buChar char="●"/>
              <a:tabLst>
                <a:tab pos="469265" algn="l"/>
              </a:tabLst>
            </a:pPr>
            <a:r>
              <a:rPr sz="1400" dirty="0">
                <a:latin typeface="Microsoft Sans Serif"/>
                <a:cs typeface="Microsoft Sans Serif"/>
              </a:rPr>
              <a:t>INSERT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добавляет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новые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данные</a:t>
            </a:r>
            <a:endParaRPr sz="1400">
              <a:latin typeface="Microsoft Sans Serif"/>
              <a:cs typeface="Microsoft Sans Serif"/>
            </a:endParaRPr>
          </a:p>
          <a:p>
            <a:pPr marL="469265" indent="-31686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Microsoft Sans Serif"/>
                <a:cs typeface="Microsoft Sans Serif"/>
              </a:rPr>
              <a:t>UPDATE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изменяет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существующие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данные</a:t>
            </a:r>
            <a:endParaRPr sz="1400">
              <a:latin typeface="Microsoft Sans Serif"/>
              <a:cs typeface="Microsoft Sans Serif"/>
            </a:endParaRPr>
          </a:p>
          <a:p>
            <a:pPr marL="469265" indent="-31686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Microsoft Sans Serif"/>
                <a:cs typeface="Microsoft Sans Serif"/>
              </a:rPr>
              <a:t>DELETE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удаляет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данные</a:t>
            </a:r>
            <a:endParaRPr sz="1400">
              <a:latin typeface="Microsoft Sans Serif"/>
              <a:cs typeface="Microsoft Sans Serif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3587" y="276351"/>
            <a:ext cx="33528" cy="44500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970">
              <a:lnSpc>
                <a:spcPct val="100000"/>
              </a:lnSpc>
              <a:spcBef>
                <a:spcPts val="100"/>
              </a:spcBef>
            </a:pPr>
            <a:r>
              <a:rPr dirty="0"/>
              <a:t>Создание</a:t>
            </a:r>
            <a:r>
              <a:rPr spc="-110" dirty="0"/>
              <a:t> </a:t>
            </a:r>
            <a:r>
              <a:rPr spc="-10" dirty="0"/>
              <a:t>таблицы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3587" y="276351"/>
            <a:ext cx="33528" cy="44500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2023" y="1110487"/>
            <a:ext cx="6299200" cy="26346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Microsoft Sans Serif"/>
                <a:cs typeface="Microsoft Sans Serif"/>
              </a:rPr>
              <a:t>Таблица</a:t>
            </a:r>
            <a:r>
              <a:rPr sz="1400" spc="-45" dirty="0">
                <a:latin typeface="Microsoft Sans Serif"/>
                <a:cs typeface="Microsoft Sans Serif"/>
              </a:rPr>
              <a:t> </a:t>
            </a:r>
            <a:r>
              <a:rPr sz="1400" spc="-50" dirty="0">
                <a:latin typeface="Microsoft Sans Serif"/>
                <a:cs typeface="Microsoft Sans Serif"/>
              </a:rPr>
              <a:t>БД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может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быть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создана</a:t>
            </a:r>
            <a:r>
              <a:rPr sz="1400" spc="-6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выполнением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оператора</a:t>
            </a:r>
            <a:r>
              <a:rPr sz="1400" spc="-6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CREATE</a:t>
            </a:r>
            <a:r>
              <a:rPr sz="1400" spc="-10" dirty="0">
                <a:latin typeface="Microsoft Sans Serif"/>
                <a:cs typeface="Microsoft Sans Serif"/>
              </a:rPr>
              <a:t> TABLE.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ts val="1670"/>
              </a:lnSpc>
              <a:spcBef>
                <a:spcPts val="5"/>
              </a:spcBef>
            </a:pPr>
            <a:r>
              <a:rPr sz="1400" dirty="0">
                <a:latin typeface="Microsoft Sans Serif"/>
                <a:cs typeface="Microsoft Sans Serif"/>
              </a:rPr>
              <a:t>Неполный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синтаксис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оператора: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ts val="1670"/>
              </a:lnSpc>
            </a:pPr>
            <a:r>
              <a:rPr sz="1400" dirty="0">
                <a:latin typeface="Courier New"/>
                <a:cs typeface="Courier New"/>
              </a:rPr>
              <a:t>CREATE</a:t>
            </a:r>
            <a:r>
              <a:rPr sz="1400" spc="-4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TABLE</a:t>
            </a:r>
            <a:r>
              <a:rPr sz="1400" spc="-55" dirty="0"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505050"/>
                </a:solidFill>
                <a:latin typeface="Courier New"/>
                <a:cs typeface="Courier New"/>
              </a:rPr>
              <a:t>[</a:t>
            </a:r>
            <a:r>
              <a:rPr sz="1400" dirty="0">
                <a:latin typeface="Courier New"/>
                <a:cs typeface="Courier New"/>
              </a:rPr>
              <a:t>IF</a:t>
            </a:r>
            <a:r>
              <a:rPr sz="1400" spc="-4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NOT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EXISTS</a:t>
            </a:r>
            <a:r>
              <a:rPr sz="1400" dirty="0">
                <a:solidFill>
                  <a:srgbClr val="505050"/>
                </a:solidFill>
                <a:latin typeface="Courier New"/>
                <a:cs typeface="Courier New"/>
              </a:rPr>
              <a:t>]</a:t>
            </a:r>
            <a:r>
              <a:rPr sz="1400" spc="-50" dirty="0">
                <a:solidFill>
                  <a:srgbClr val="505050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table_name</a:t>
            </a:r>
            <a:r>
              <a:rPr sz="1400" spc="-50" dirty="0">
                <a:latin typeface="Courier New"/>
                <a:cs typeface="Courier New"/>
              </a:rPr>
              <a:t> (</a:t>
            </a:r>
            <a:endParaRPr sz="1400">
              <a:latin typeface="Courier New"/>
              <a:cs typeface="Courier New"/>
            </a:endParaRPr>
          </a:p>
          <a:p>
            <a:pPr marL="330835" marR="1380490">
              <a:lnSpc>
                <a:spcPct val="100000"/>
              </a:lnSpc>
            </a:pPr>
            <a:r>
              <a:rPr sz="1400" dirty="0">
                <a:latin typeface="Courier New"/>
                <a:cs typeface="Courier New"/>
              </a:rPr>
              <a:t>column1</a:t>
            </a:r>
            <a:r>
              <a:rPr sz="1400" spc="-7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datatype(length)</a:t>
            </a:r>
            <a:r>
              <a:rPr sz="1400" spc="-10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column_constraint, </a:t>
            </a:r>
            <a:r>
              <a:rPr sz="1400" dirty="0">
                <a:latin typeface="Courier New"/>
                <a:cs typeface="Courier New"/>
              </a:rPr>
              <a:t>column2</a:t>
            </a:r>
            <a:r>
              <a:rPr sz="1400" spc="-7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datatype(length)</a:t>
            </a:r>
            <a:r>
              <a:rPr sz="1400" spc="-10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column_constraint,</a:t>
            </a:r>
            <a:endParaRPr sz="1400">
              <a:latin typeface="Courier New"/>
              <a:cs typeface="Courier New"/>
            </a:endParaRPr>
          </a:p>
          <a:p>
            <a:pPr marL="330835">
              <a:lnSpc>
                <a:spcPct val="100000"/>
              </a:lnSpc>
            </a:pPr>
            <a:r>
              <a:rPr sz="1400" spc="-25" dirty="0">
                <a:latin typeface="Courier New"/>
                <a:cs typeface="Courier New"/>
              </a:rPr>
              <a:t>...</a:t>
            </a:r>
            <a:endParaRPr sz="1400">
              <a:latin typeface="Courier New"/>
              <a:cs typeface="Courier New"/>
            </a:endParaRPr>
          </a:p>
          <a:p>
            <a:pPr marL="330835">
              <a:lnSpc>
                <a:spcPct val="100000"/>
              </a:lnSpc>
            </a:pPr>
            <a:r>
              <a:rPr sz="1400" spc="-10" dirty="0">
                <a:latin typeface="Courier New"/>
                <a:cs typeface="Courier New"/>
              </a:rPr>
              <a:t>table_constraints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25" dirty="0">
                <a:latin typeface="Courier New"/>
                <a:cs typeface="Courier New"/>
              </a:rPr>
              <a:t>);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400">
              <a:latin typeface="Courier New"/>
              <a:cs typeface="Courier New"/>
            </a:endParaRPr>
          </a:p>
          <a:p>
            <a:pPr marL="12700">
              <a:lnSpc>
                <a:spcPts val="1670"/>
              </a:lnSpc>
              <a:spcBef>
                <a:spcPts val="5"/>
              </a:spcBef>
            </a:pPr>
            <a:r>
              <a:rPr sz="1400" spc="-10" dirty="0">
                <a:latin typeface="Microsoft Sans Serif"/>
                <a:cs typeface="Microsoft Sans Serif"/>
              </a:rPr>
              <a:t>Например: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ts val="1670"/>
              </a:lnSpc>
            </a:pPr>
            <a:r>
              <a:rPr sz="1400" dirty="0">
                <a:latin typeface="Courier New"/>
                <a:cs typeface="Courier New"/>
              </a:rPr>
              <a:t>CREATE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TABLE</a:t>
            </a:r>
            <a:r>
              <a:rPr sz="1400" spc="-4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test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(a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varchar(20));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2024" y="287529"/>
            <a:ext cx="4711065" cy="14721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209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Black"/>
                <a:cs typeface="Arial Black"/>
              </a:rPr>
              <a:t>Удаление</a:t>
            </a:r>
            <a:r>
              <a:rPr sz="1800" spc="-55" dirty="0">
                <a:solidFill>
                  <a:srgbClr val="7E7E7E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Black"/>
                <a:cs typeface="Arial Black"/>
              </a:rPr>
              <a:t>таблицы</a:t>
            </a:r>
            <a:endParaRPr sz="18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8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Microsoft Sans Serif"/>
                <a:cs typeface="Microsoft Sans Serif"/>
              </a:rPr>
              <a:t>Таблица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может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быть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удалена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оператором</a:t>
            </a:r>
            <a:r>
              <a:rPr sz="1400" spc="-5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DROP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TABLE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95"/>
              </a:spcBef>
            </a:pP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ts val="1670"/>
              </a:lnSpc>
            </a:pPr>
            <a:r>
              <a:rPr sz="1400" spc="-10" dirty="0">
                <a:latin typeface="Microsoft Sans Serif"/>
                <a:cs typeface="Microsoft Sans Serif"/>
              </a:rPr>
              <a:t>Например: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ts val="1670"/>
              </a:lnSpc>
            </a:pPr>
            <a:r>
              <a:rPr sz="1400" dirty="0">
                <a:latin typeface="Courier New"/>
                <a:cs typeface="Courier New"/>
              </a:rPr>
              <a:t>DROP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TABLE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spc="-20" dirty="0">
                <a:latin typeface="Courier New"/>
                <a:cs typeface="Courier New"/>
              </a:rPr>
              <a:t>test;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3587" y="276351"/>
            <a:ext cx="33528" cy="44500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091" y="287528"/>
            <a:ext cx="17780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Black"/>
                <a:cs typeface="Arial Black"/>
              </a:rPr>
              <a:t>Типы</a:t>
            </a:r>
            <a:r>
              <a:rPr sz="1800" spc="-70" dirty="0">
                <a:solidFill>
                  <a:srgbClr val="7E7E7E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Black"/>
                <a:cs typeface="Arial Black"/>
              </a:rPr>
              <a:t>данных</a:t>
            </a:r>
            <a:endParaRPr sz="1800">
              <a:latin typeface="Arial Black"/>
              <a:cs typeface="Arial Black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3587" y="276351"/>
            <a:ext cx="33528" cy="445008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54837" y="1497499"/>
          <a:ext cx="8023856" cy="51214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05964"/>
                <a:gridCol w="2005964"/>
                <a:gridCol w="2005964"/>
                <a:gridCol w="2005964"/>
              </a:tblGrid>
              <a:tr h="5486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10" dirty="0">
                          <a:latin typeface="Microsoft Sans Serif"/>
                          <a:cs typeface="Microsoft Sans Serif"/>
                        </a:rPr>
                        <a:t>Назначение</a:t>
                      </a:r>
                      <a:endParaRPr sz="19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25" dirty="0">
                          <a:latin typeface="Microsoft Sans Serif"/>
                          <a:cs typeface="Microsoft Sans Serif"/>
                        </a:rPr>
                        <a:t>Тип</a:t>
                      </a:r>
                      <a:endParaRPr sz="19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10" dirty="0">
                          <a:latin typeface="Microsoft Sans Serif"/>
                          <a:cs typeface="Microsoft Sans Serif"/>
                        </a:rPr>
                        <a:t>Размер</a:t>
                      </a:r>
                      <a:endParaRPr sz="19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dirty="0">
                          <a:latin typeface="Arial MT"/>
                          <a:cs typeface="Arial MT"/>
                        </a:rPr>
                        <a:t>NOT</a:t>
                      </a:r>
                      <a:r>
                        <a:rPr sz="1900" spc="-20" dirty="0">
                          <a:latin typeface="Arial MT"/>
                          <a:cs typeface="Arial MT"/>
                        </a:rPr>
                        <a:t> NULL</a:t>
                      </a:r>
                      <a:endParaRPr sz="1900">
                        <a:latin typeface="Arial MT"/>
                        <a:cs typeface="Arial MT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10" dirty="0">
                          <a:latin typeface="Microsoft Sans Serif"/>
                          <a:cs typeface="Microsoft Sans Serif"/>
                        </a:rPr>
                        <a:t>Число</a:t>
                      </a:r>
                      <a:endParaRPr sz="19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b="1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Arial"/>
                          <a:cs typeface="Arial"/>
                          <a:hlinkClick r:id="rId3"/>
                        </a:rPr>
                        <a:t>int</a:t>
                      </a:r>
                      <a:r>
                        <a:rPr sz="1900" spc="-10" dirty="0">
                          <a:latin typeface="Arial MT"/>
                          <a:cs typeface="Arial MT"/>
                        </a:rPr>
                        <a:t>(integer)/bigint</a:t>
                      </a:r>
                      <a:endParaRPr sz="1900">
                        <a:latin typeface="Arial MT"/>
                        <a:cs typeface="Arial MT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25" dirty="0">
                          <a:latin typeface="Arial MT"/>
                          <a:cs typeface="Arial MT"/>
                        </a:rPr>
                        <a:t>4/8</a:t>
                      </a:r>
                      <a:endParaRPr sz="1900">
                        <a:latin typeface="Arial MT"/>
                        <a:cs typeface="Arial MT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dirty="0">
                          <a:latin typeface="Arial MT"/>
                          <a:cs typeface="Arial MT"/>
                        </a:rPr>
                        <a:t>0</a:t>
                      </a:r>
                      <a:r>
                        <a:rPr sz="19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900" dirty="0">
                          <a:latin typeface="Arial MT"/>
                          <a:cs typeface="Arial MT"/>
                        </a:rPr>
                        <a:t>(-</a:t>
                      </a:r>
                      <a:r>
                        <a:rPr sz="1900" spc="-25" dirty="0">
                          <a:latin typeface="Arial MT"/>
                          <a:cs typeface="Arial MT"/>
                        </a:rPr>
                        <a:t>1)</a:t>
                      </a:r>
                      <a:endParaRPr sz="1900">
                        <a:latin typeface="Arial MT"/>
                        <a:cs typeface="Arial MT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84497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10" dirty="0">
                          <a:latin typeface="Microsoft Sans Serif"/>
                          <a:cs typeface="Microsoft Sans Serif"/>
                        </a:rPr>
                        <a:t>Текст</a:t>
                      </a:r>
                      <a:endParaRPr sz="19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8191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b="1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Arial"/>
                          <a:cs typeface="Arial"/>
                          <a:hlinkClick r:id="rId4"/>
                        </a:rPr>
                        <a:t>text</a:t>
                      </a:r>
                      <a:r>
                        <a:rPr sz="1900" spc="-10" dirty="0">
                          <a:latin typeface="Arial MT"/>
                          <a:cs typeface="Arial MT"/>
                        </a:rPr>
                        <a:t>/varchar(256)/</a:t>
                      </a:r>
                      <a:r>
                        <a:rPr sz="1900" i="1" spc="-10" dirty="0">
                          <a:latin typeface="Arial"/>
                          <a:cs typeface="Arial"/>
                        </a:rPr>
                        <a:t>char( </a:t>
                      </a:r>
                      <a:r>
                        <a:rPr sz="1900" i="1" spc="-25" dirty="0">
                          <a:latin typeface="Arial"/>
                          <a:cs typeface="Arial"/>
                        </a:rPr>
                        <a:t>5)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36385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dirty="0">
                          <a:latin typeface="Microsoft Sans Serif"/>
                          <a:cs typeface="Microsoft Sans Serif"/>
                        </a:rPr>
                        <a:t>4</a:t>
                      </a:r>
                      <a:r>
                        <a:rPr sz="1900" spc="4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900" dirty="0">
                          <a:latin typeface="Microsoft Sans Serif"/>
                          <a:cs typeface="Microsoft Sans Serif"/>
                        </a:rPr>
                        <a:t>байта</a:t>
                      </a:r>
                      <a:r>
                        <a:rPr sz="1900" spc="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900" spc="-10" dirty="0">
                          <a:latin typeface="Microsoft Sans Serif"/>
                          <a:cs typeface="Microsoft Sans Serif"/>
                        </a:rPr>
                        <a:t>длина+1</a:t>
                      </a:r>
                      <a:r>
                        <a:rPr sz="1900" spc="-10" dirty="0">
                          <a:latin typeface="Arial MT"/>
                          <a:cs typeface="Arial MT"/>
                        </a:rPr>
                        <a:t>-</a:t>
                      </a:r>
                      <a:r>
                        <a:rPr sz="1900" spc="-50" dirty="0">
                          <a:latin typeface="Arial MT"/>
                          <a:cs typeface="Arial MT"/>
                        </a:rPr>
                        <a:t>2 </a:t>
                      </a:r>
                      <a:r>
                        <a:rPr sz="1900" dirty="0">
                          <a:latin typeface="Microsoft Sans Serif"/>
                          <a:cs typeface="Microsoft Sans Serif"/>
                        </a:rPr>
                        <a:t>байта</a:t>
                      </a:r>
                      <a:r>
                        <a:rPr sz="19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900" dirty="0">
                          <a:latin typeface="Microsoft Sans Serif"/>
                          <a:cs typeface="Microsoft Sans Serif"/>
                        </a:rPr>
                        <a:t>на </a:t>
                      </a:r>
                      <a:r>
                        <a:rPr sz="1900" spc="-10" dirty="0">
                          <a:latin typeface="Microsoft Sans Serif"/>
                          <a:cs typeface="Microsoft Sans Serif"/>
                        </a:rPr>
                        <a:t>символ</a:t>
                      </a:r>
                      <a:endParaRPr sz="19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dirty="0">
                          <a:latin typeface="Microsoft Sans Serif"/>
                          <a:cs typeface="Microsoft Sans Serif"/>
                        </a:rPr>
                        <a:t>''</a:t>
                      </a:r>
                      <a:r>
                        <a:rPr sz="1900" spc="-3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900" dirty="0">
                          <a:latin typeface="Microsoft Sans Serif"/>
                          <a:cs typeface="Microsoft Sans Serif"/>
                        </a:rPr>
                        <a:t>(прямые</a:t>
                      </a:r>
                      <a:r>
                        <a:rPr sz="1900" spc="-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900" spc="-10" dirty="0">
                          <a:latin typeface="Microsoft Sans Serif"/>
                          <a:cs typeface="Microsoft Sans Serif"/>
                        </a:rPr>
                        <a:t>кавычки)</a:t>
                      </a:r>
                      <a:endParaRPr sz="19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marL="91440" marR="24828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10" dirty="0">
                          <a:latin typeface="Microsoft Sans Serif"/>
                          <a:cs typeface="Microsoft Sans Serif"/>
                        </a:rPr>
                        <a:t>Деньги/вес/нецелое число</a:t>
                      </a:r>
                      <a:endParaRPr sz="19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b="1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Arial"/>
                          <a:cs typeface="Arial"/>
                          <a:hlinkClick r:id="rId3"/>
                        </a:rPr>
                        <a:t>numeric</a:t>
                      </a:r>
                      <a:r>
                        <a:rPr sz="1900" spc="-10" dirty="0">
                          <a:latin typeface="Arial MT"/>
                          <a:cs typeface="Arial MT"/>
                        </a:rPr>
                        <a:t>/decimal</a:t>
                      </a:r>
                      <a:endParaRPr sz="1900">
                        <a:latin typeface="Arial MT"/>
                        <a:cs typeface="Arial MT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dirty="0">
                          <a:latin typeface="Microsoft Sans Serif"/>
                          <a:cs typeface="Microsoft Sans Serif"/>
                        </a:rPr>
                        <a:t>4</a:t>
                      </a:r>
                      <a:r>
                        <a:rPr sz="19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900" spc="-10" dirty="0">
                          <a:latin typeface="Microsoft Sans Serif"/>
                          <a:cs typeface="Microsoft Sans Serif"/>
                        </a:rPr>
                        <a:t>байта</a:t>
                      </a:r>
                      <a:endParaRPr sz="19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dirty="0">
                          <a:latin typeface="Arial MT"/>
                          <a:cs typeface="Arial MT"/>
                        </a:rPr>
                        <a:t>0</a:t>
                      </a:r>
                      <a:r>
                        <a:rPr sz="19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900" dirty="0">
                          <a:latin typeface="Arial MT"/>
                          <a:cs typeface="Arial MT"/>
                        </a:rPr>
                        <a:t>(-</a:t>
                      </a:r>
                      <a:r>
                        <a:rPr sz="1900" spc="-25" dirty="0">
                          <a:latin typeface="Arial MT"/>
                          <a:cs typeface="Arial MT"/>
                        </a:rPr>
                        <a:t>1)</a:t>
                      </a:r>
                      <a:endParaRPr sz="1900">
                        <a:latin typeface="Arial MT"/>
                        <a:cs typeface="Arial MT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10" dirty="0">
                          <a:latin typeface="Microsoft Sans Serif"/>
                          <a:cs typeface="Microsoft Sans Serif"/>
                        </a:rPr>
                        <a:t>Логический</a:t>
                      </a:r>
                      <a:endParaRPr sz="19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b="1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Arial"/>
                          <a:cs typeface="Arial"/>
                          <a:hlinkClick r:id="rId5"/>
                        </a:rPr>
                        <a:t>boolean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dirty="0">
                          <a:latin typeface="Microsoft Sans Serif"/>
                          <a:cs typeface="Microsoft Sans Serif"/>
                        </a:rPr>
                        <a:t>1</a:t>
                      </a:r>
                      <a:r>
                        <a:rPr sz="19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900" spc="-20" dirty="0">
                          <a:latin typeface="Microsoft Sans Serif"/>
                          <a:cs typeface="Microsoft Sans Serif"/>
                        </a:rPr>
                        <a:t>байт</a:t>
                      </a:r>
                      <a:endParaRPr sz="19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10" dirty="0">
                          <a:latin typeface="Arial MT"/>
                          <a:cs typeface="Arial MT"/>
                        </a:rPr>
                        <a:t>false</a:t>
                      </a:r>
                      <a:endParaRPr sz="1900">
                        <a:latin typeface="Arial MT"/>
                        <a:cs typeface="Arial MT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20" dirty="0">
                          <a:latin typeface="Microsoft Sans Serif"/>
                          <a:cs typeface="Microsoft Sans Serif"/>
                        </a:rPr>
                        <a:t>Дата</a:t>
                      </a:r>
                      <a:r>
                        <a:rPr sz="1900" spc="-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900" dirty="0">
                          <a:latin typeface="Microsoft Sans Serif"/>
                          <a:cs typeface="Microsoft Sans Serif"/>
                        </a:rPr>
                        <a:t>[</a:t>
                      </a:r>
                      <a:r>
                        <a:rPr sz="1500" dirty="0">
                          <a:solidFill>
                            <a:srgbClr val="178038"/>
                          </a:solidFill>
                          <a:latin typeface="Courier New"/>
                          <a:cs typeface="Courier New"/>
                        </a:rPr>
                        <a:t>with</a:t>
                      </a:r>
                      <a:r>
                        <a:rPr sz="1500" spc="-45" dirty="0">
                          <a:solidFill>
                            <a:srgbClr val="178038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dirty="0">
                          <a:solidFill>
                            <a:srgbClr val="178038"/>
                          </a:solidFill>
                          <a:latin typeface="Courier New"/>
                          <a:cs typeface="Courier New"/>
                        </a:rPr>
                        <a:t>time</a:t>
                      </a:r>
                      <a:r>
                        <a:rPr sz="1500" spc="-35" dirty="0">
                          <a:solidFill>
                            <a:srgbClr val="178038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spc="-10" dirty="0">
                          <a:solidFill>
                            <a:srgbClr val="178038"/>
                          </a:solidFill>
                          <a:latin typeface="Courier New"/>
                          <a:cs typeface="Courier New"/>
                        </a:rPr>
                        <a:t>zone</a:t>
                      </a:r>
                      <a:r>
                        <a:rPr sz="1900" spc="-10" dirty="0">
                          <a:latin typeface="Arial MT"/>
                          <a:cs typeface="Arial MT"/>
                        </a:rPr>
                        <a:t>]</a:t>
                      </a:r>
                      <a:endParaRPr sz="1900">
                        <a:latin typeface="Arial MT"/>
                        <a:cs typeface="Arial MT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b="1" u="sng" spc="-2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Arial"/>
                          <a:cs typeface="Arial"/>
                          <a:hlinkClick r:id="rId6"/>
                        </a:rPr>
                        <a:t>date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dirty="0">
                          <a:latin typeface="Microsoft Sans Serif"/>
                          <a:cs typeface="Microsoft Sans Serif"/>
                        </a:rPr>
                        <a:t>4</a:t>
                      </a:r>
                      <a:r>
                        <a:rPr sz="19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900" spc="-10" dirty="0">
                          <a:latin typeface="Microsoft Sans Serif"/>
                          <a:cs typeface="Microsoft Sans Serif"/>
                        </a:rPr>
                        <a:t>байта</a:t>
                      </a:r>
                      <a:endParaRPr sz="19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10" dirty="0">
                          <a:latin typeface="Arial MT"/>
                          <a:cs typeface="Arial MT"/>
                        </a:rPr>
                        <a:t>2099.12.31</a:t>
                      </a:r>
                      <a:endParaRPr sz="1900">
                        <a:latin typeface="Arial MT"/>
                        <a:cs typeface="Arial MT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20" dirty="0">
                          <a:latin typeface="Microsoft Sans Serif"/>
                          <a:cs typeface="Microsoft Sans Serif"/>
                        </a:rPr>
                        <a:t>Дата</a:t>
                      </a:r>
                      <a:r>
                        <a:rPr sz="1900" spc="-3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900" dirty="0">
                          <a:latin typeface="Microsoft Sans Serif"/>
                          <a:cs typeface="Microsoft Sans Serif"/>
                        </a:rPr>
                        <a:t>+</a:t>
                      </a:r>
                      <a:r>
                        <a:rPr sz="1900" spc="-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900" spc="-20" dirty="0">
                          <a:latin typeface="Microsoft Sans Serif"/>
                          <a:cs typeface="Microsoft Sans Serif"/>
                        </a:rPr>
                        <a:t>время</a:t>
                      </a:r>
                      <a:endParaRPr sz="19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15993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b="1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Arial"/>
                          <a:cs typeface="Arial"/>
                          <a:hlinkClick r:id="rId6"/>
                        </a:rPr>
                        <a:t>timestamp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15993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dirty="0">
                          <a:latin typeface="Microsoft Sans Serif"/>
                          <a:cs typeface="Microsoft Sans Serif"/>
                        </a:rPr>
                        <a:t>8</a:t>
                      </a:r>
                      <a:r>
                        <a:rPr sz="19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900" spc="-20" dirty="0">
                          <a:latin typeface="Microsoft Sans Serif"/>
                          <a:cs typeface="Microsoft Sans Serif"/>
                        </a:rPr>
                        <a:t>байт</a:t>
                      </a:r>
                      <a:endParaRPr sz="19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15993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dirty="0">
                          <a:latin typeface="Arial MT"/>
                          <a:cs typeface="Arial MT"/>
                        </a:rPr>
                        <a:t>2099.12.31</a:t>
                      </a:r>
                      <a:r>
                        <a:rPr sz="19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900" spc="-10" dirty="0">
                          <a:latin typeface="Arial MT"/>
                          <a:cs typeface="Arial MT"/>
                        </a:rPr>
                        <a:t>23:59:59</a:t>
                      </a:r>
                      <a:endParaRPr sz="1900">
                        <a:latin typeface="Arial MT"/>
                        <a:cs typeface="Arial MT"/>
                      </a:endParaRPr>
                    </a:p>
                  </a:txBody>
                  <a:tcPr marL="0" marR="0" marT="115993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AB43CD-C82B-45C0-8A37-690835CA6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ru-RU" altLang="ru-RU" dirty="0" smtClean="0"/>
              <a:t>Синтаксис команды </a:t>
            </a:r>
            <a:r>
              <a:rPr lang="en-US" altLang="ru-RU" dirty="0" smtClean="0"/>
              <a:t>Select</a:t>
            </a:r>
            <a:endParaRPr lang="ru-RU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xmlns="" id="{5565CE12-DF52-4173-8E12-030EBD8F6DAE}"/>
              </a:ext>
            </a:extLst>
          </p:cNvPr>
          <p:cNvSpPr txBox="1">
            <a:spLocks noChangeArrowheads="1"/>
          </p:cNvSpPr>
          <p:nvPr/>
        </p:nvSpPr>
        <p:spPr>
          <a:xfrm>
            <a:off x="609600" y="2514600"/>
            <a:ext cx="7918450" cy="76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 rtl="0"/>
            <a:r>
              <a:rPr lang="en-US" altLang="ru-RU" dirty="0" smtClean="0">
                <a:latin typeface="Courier New" panose="02070309020205020404" pitchFamily="49" charset="0"/>
              </a:rPr>
              <a:t>SELECT - </a:t>
            </a:r>
            <a:r>
              <a:rPr lang="en-US" altLang="ru-RU" dirty="0" err="1" smtClean="0"/>
              <a:t>определяет</a:t>
            </a:r>
            <a:r>
              <a:rPr lang="en-US" altLang="ru-RU" dirty="0" smtClean="0"/>
              <a:t> </a:t>
            </a:r>
            <a:r>
              <a:rPr lang="en-US" altLang="ru-RU" dirty="0" err="1"/>
              <a:t>столбцы</a:t>
            </a:r>
            <a:r>
              <a:rPr lang="en-US" altLang="ru-RU" dirty="0"/>
              <a:t>, </a:t>
            </a:r>
            <a:r>
              <a:rPr lang="en-US" altLang="ru-RU" dirty="0" err="1"/>
              <a:t>которые</a:t>
            </a:r>
            <a:r>
              <a:rPr lang="en-US" altLang="ru-RU" dirty="0"/>
              <a:t> </a:t>
            </a:r>
            <a:r>
              <a:rPr lang="en-US" altLang="ru-RU" dirty="0" err="1"/>
              <a:t>будут</a:t>
            </a:r>
            <a:r>
              <a:rPr lang="en-US" altLang="ru-RU" dirty="0"/>
              <a:t> </a:t>
            </a:r>
            <a:r>
              <a:rPr lang="en-US" altLang="ru-RU" dirty="0" err="1"/>
              <a:t>отображаться</a:t>
            </a:r>
            <a:r>
              <a:rPr lang="en-US" altLang="ru-RU" dirty="0"/>
              <a:t>.</a:t>
            </a:r>
          </a:p>
          <a:p>
            <a:pPr lvl="1" algn="l" rtl="0"/>
            <a:r>
              <a:rPr lang="en-US" altLang="ru-RU" dirty="0" smtClean="0">
                <a:latin typeface="Courier New" panose="02070309020205020404" pitchFamily="49" charset="0"/>
              </a:rPr>
              <a:t>FROM - </a:t>
            </a:r>
            <a:r>
              <a:rPr lang="en-US" altLang="ru-RU" dirty="0" err="1" smtClean="0"/>
              <a:t>идентифицирует</a:t>
            </a:r>
            <a:r>
              <a:rPr lang="en-US" altLang="ru-RU" dirty="0" smtClean="0"/>
              <a:t> </a:t>
            </a:r>
            <a:r>
              <a:rPr lang="en-US" altLang="ru-RU" dirty="0" err="1"/>
              <a:t>таблицу</a:t>
            </a:r>
            <a:r>
              <a:rPr lang="en-US" altLang="ru-RU" dirty="0"/>
              <a:t>, </a:t>
            </a:r>
            <a:r>
              <a:rPr lang="en-US" altLang="ru-RU" dirty="0" err="1"/>
              <a:t>содержащую</a:t>
            </a:r>
            <a:r>
              <a:rPr lang="en-US" altLang="ru-RU" dirty="0"/>
              <a:t> </a:t>
            </a:r>
            <a:r>
              <a:rPr lang="en-US" altLang="ru-RU" dirty="0" err="1"/>
              <a:t>эти</a:t>
            </a:r>
            <a:r>
              <a:rPr lang="en-US" altLang="ru-RU" dirty="0"/>
              <a:t> </a:t>
            </a:r>
            <a:r>
              <a:rPr lang="en-US" altLang="ru-RU" dirty="0" err="1"/>
              <a:t>столбцы</a:t>
            </a:r>
            <a:r>
              <a:rPr lang="en-US" altLang="ru-RU" dirty="0"/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C9CF327-DEEF-4AD2-BD39-FCA5AB692329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609600" y="1600200"/>
            <a:ext cx="7924800" cy="73342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SELECT {*|[DISTINCT] </a:t>
            </a:r>
            <a:r>
              <a:rPr lang="en-US" altLang="ru-RU" sz="1800" i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column</a:t>
            </a:r>
            <a:r>
              <a:rPr lang="en-US" altLang="ru-RU" sz="18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|</a:t>
            </a:r>
            <a:r>
              <a:rPr lang="en-US" altLang="ru-RU" sz="1800" i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expression</a:t>
            </a:r>
            <a:r>
              <a:rPr lang="en-US" altLang="ru-RU" sz="1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  <a:r>
              <a:rPr lang="en-US" altLang="ru-RU" sz="1800" i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alias</a:t>
            </a:r>
            <a:r>
              <a:rPr lang="en-US" altLang="ru-RU" sz="1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],...}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FROM    </a:t>
            </a:r>
            <a:r>
              <a:rPr lang="en-US" altLang="ru-RU" sz="1800" i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table;</a:t>
            </a:r>
            <a:endParaRPr lang="en-US" altLang="ru-RU" sz="1800" i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36045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4892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4315">
              <a:lnSpc>
                <a:spcPct val="100000"/>
              </a:lnSpc>
              <a:spcBef>
                <a:spcPts val="95"/>
              </a:spcBef>
            </a:pPr>
            <a:r>
              <a:rPr sz="3100" dirty="0">
                <a:solidFill>
                  <a:srgbClr val="000000"/>
                </a:solidFill>
                <a:latin typeface="Roboto"/>
                <a:cs typeface="Roboto"/>
              </a:rPr>
              <a:t>ETL /</a:t>
            </a:r>
            <a:r>
              <a:rPr sz="3100" spc="1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3100" spc="-25" dirty="0">
                <a:solidFill>
                  <a:srgbClr val="000000"/>
                </a:solidFill>
                <a:latin typeface="Roboto"/>
                <a:cs typeface="Roboto"/>
              </a:rPr>
              <a:t>ELT</a:t>
            </a:r>
            <a:endParaRPr sz="3100">
              <a:latin typeface="Roboto"/>
              <a:cs typeface="Robo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8804" y="1240049"/>
            <a:ext cx="7106087" cy="5440372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C4F8C4-67CA-4BF8-BBAE-BBEF448DC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ru-RU" altLang="ru-RU" dirty="0" smtClean="0">
                <a:latin typeface="Courier New" panose="02070309020205020404" pitchFamily="49" charset="0"/>
              </a:rPr>
              <a:t>Структура </a:t>
            </a:r>
            <a:r>
              <a:rPr lang="en-US" altLang="ru-RU" dirty="0" smtClean="0">
                <a:latin typeface="Courier New" panose="02070309020205020404" pitchFamily="49" charset="0"/>
              </a:rPr>
              <a:t>SELECT</a:t>
            </a:r>
            <a:endParaRPr lang="ru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CEC48FA4-764A-4F70-B174-8E10243B016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03471" y="1690689"/>
            <a:ext cx="6947746" cy="43760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25973480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B74388-7FBC-4F89-8994-4C73A5BF3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altLang="ru-RU" dirty="0"/>
              <a:t>Выбор всех столбцов</a:t>
            </a:r>
            <a:endParaRPr lang="ru-RU" dirty="0"/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xmlns="" id="{28C4C064-2F79-475E-BD24-24CE97503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00400"/>
            <a:ext cx="5621338" cy="20399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xmlns="" id="{A2050A51-8342-42FF-BD95-83EEF9691314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657413" y="1800224"/>
            <a:ext cx="7924800" cy="73342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SELECT *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FROM   departments;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xmlns="" id="{A628857D-AEAD-4E99-9D80-731173E50132}"/>
              </a:ext>
            </a:extLst>
          </p:cNvPr>
          <p:cNvSpPr>
            <a:spLocks noChangeArrowheads="1"/>
          </p:cNvSpPr>
          <p:nvPr/>
        </p:nvSpPr>
        <p:spPr bwMode="blackWhite">
          <a:xfrm flipH="1" flipV="1">
            <a:off x="1627188" y="1876425"/>
            <a:ext cx="292100" cy="247650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>
              <a:buClr>
                <a:srgbClr val="FF0000"/>
              </a:buClr>
            </a:pPr>
            <a:endParaRPr lang="en-IN" altLang="ru-RU" sz="1800"/>
          </a:p>
        </p:txBody>
      </p:sp>
    </p:spTree>
    <p:extLst>
      <p:ext uri="{BB962C8B-B14F-4D97-AF65-F5344CB8AC3E}">
        <p14:creationId xmlns:p14="http://schemas.microsoft.com/office/powerpoint/2010/main" xmlns="" val="41686005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CDCF20-FE2E-46E2-B08B-E9013A2EF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altLang="ru-RU" dirty="0"/>
              <a:t>Выбор определенных столбцов</a:t>
            </a:r>
            <a:endParaRPr lang="ru-RU" dirty="0"/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xmlns="" id="{5DAE4C37-9536-4C05-A4E7-7EF9947C9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400" y="3048000"/>
            <a:ext cx="2776538" cy="1895475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xmlns="" id="{189FBC16-A73E-4FE6-A4D1-88FA9DCBB26E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00200" y="1916113"/>
            <a:ext cx="3733800" cy="320675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0000"/>
              </a:buClr>
            </a:pPr>
            <a:endParaRPr lang="en-IN" altLang="ru-RU" sz="180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xmlns="" id="{2E322FC1-0123-4BA6-BFCC-F84B154B5A1F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609600" y="1790700"/>
            <a:ext cx="7924800" cy="73342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>
                <a:solidFill>
                  <a:srgbClr val="000000"/>
                </a:solidFill>
                <a:latin typeface="Courier New" panose="02070309020205020404" pitchFamily="49" charset="0"/>
              </a:rPr>
              <a:t>SELECT department_id, location_id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>
                <a:solidFill>
                  <a:srgbClr val="000000"/>
                </a:solidFill>
                <a:latin typeface="Courier New" panose="02070309020205020404" pitchFamily="49" charset="0"/>
              </a:rPr>
              <a:t>FROM   departments;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xmlns="" id="{44960007-5366-460A-82BA-7E4192398B63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00200" y="1871663"/>
            <a:ext cx="3733800" cy="320675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0000"/>
              </a:buClr>
            </a:pPr>
            <a:endParaRPr lang="en-IN" altLang="ru-RU" sz="1800"/>
          </a:p>
        </p:txBody>
      </p:sp>
    </p:spTree>
    <p:extLst>
      <p:ext uri="{BB962C8B-B14F-4D97-AF65-F5344CB8AC3E}">
        <p14:creationId xmlns:p14="http://schemas.microsoft.com/office/powerpoint/2010/main" xmlns="" val="21014097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80FE17-F6F6-4AC1-B45C-CF1893B9B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altLang="ru-RU" dirty="0"/>
              <a:t>Написание SQL-выражений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AF7106D-DC81-419A-BB40-0A59B9E76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lvl="1" algn="l" rtl="0"/>
            <a:r>
              <a:rPr lang="en-US" altLang="ru-RU" dirty="0"/>
              <a:t>Операторы SQL не чувствительны к регистру.</a:t>
            </a:r>
          </a:p>
          <a:p>
            <a:pPr lvl="1" algn="l" rtl="0"/>
            <a:r>
              <a:rPr lang="en-US" altLang="ru-RU" dirty="0"/>
              <a:t>Операторы SQL можно вводить в одну или несколько строк.</a:t>
            </a:r>
          </a:p>
          <a:p>
            <a:pPr lvl="1" algn="l" rtl="0"/>
            <a:r>
              <a:rPr lang="en-US" altLang="ru-RU" dirty="0"/>
              <a:t>Ключевые слова нельзя сокращать или разбивать на строки.</a:t>
            </a:r>
          </a:p>
          <a:p>
            <a:pPr lvl="1" algn="l" rtl="0"/>
            <a:r>
              <a:rPr lang="en-US" altLang="ru-RU" dirty="0"/>
              <a:t>Пункты обычно размещаются на отдельных строках.</a:t>
            </a:r>
          </a:p>
          <a:p>
            <a:pPr lvl="1" algn="l" rtl="0"/>
            <a:r>
              <a:rPr lang="en-US" altLang="ru-RU" dirty="0"/>
              <a:t>Отступы используются для улучшения читабельности.</a:t>
            </a:r>
          </a:p>
          <a:p>
            <a:pPr lvl="1" algn="l" rtl="0"/>
            <a:r>
              <a:rPr lang="ru-RU" altLang="ru-RU" dirty="0" smtClean="0"/>
              <a:t>О</a:t>
            </a:r>
            <a:r>
              <a:rPr lang="en-US" altLang="ru-RU" dirty="0" err="1" smtClean="0"/>
              <a:t>ператоры</a:t>
            </a:r>
            <a:r>
              <a:rPr lang="en-US" altLang="ru-RU" dirty="0" smtClean="0"/>
              <a:t> </a:t>
            </a:r>
            <a:r>
              <a:rPr lang="en-US" altLang="ru-RU" dirty="0"/>
              <a:t>SQL могут быть опционально завершены точкой с запятой (;). </a:t>
            </a:r>
            <a:r>
              <a:rPr lang="ru-RU" altLang="ru-RU" dirty="0" smtClean="0"/>
              <a:t/>
            </a:r>
            <a:br>
              <a:rPr lang="ru-RU" altLang="ru-RU" dirty="0" smtClean="0"/>
            </a:br>
            <a:r>
              <a:rPr lang="en-US" altLang="ru-RU" dirty="0" err="1" smtClean="0"/>
              <a:t>Точки</a:t>
            </a:r>
            <a:r>
              <a:rPr lang="en-US" altLang="ru-RU" dirty="0" smtClean="0"/>
              <a:t> </a:t>
            </a:r>
            <a:r>
              <a:rPr lang="en-US" altLang="ru-RU" dirty="0"/>
              <a:t>с запятой требуются при выполнении нескольких операторов SQL</a:t>
            </a:r>
            <a:r>
              <a:rPr lang="en-US" altLang="ru-RU" dirty="0" smtClean="0"/>
              <a:t>.</a:t>
            </a:r>
            <a:endParaRPr lang="en-US" altLang="ru-RU" dirty="0"/>
          </a:p>
        </p:txBody>
      </p:sp>
    </p:spTree>
    <p:extLst>
      <p:ext uri="{BB962C8B-B14F-4D97-AF65-F5344CB8AC3E}">
        <p14:creationId xmlns:p14="http://schemas.microsoft.com/office/powerpoint/2010/main" xmlns="" val="19687474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2B9DB3-03AE-41F6-9A83-61FACB149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altLang="ru-RU"/>
              <a:t>Арифметические выражения</a:t>
            </a:r>
            <a:endParaRPr 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173CF260-1C1C-4653-8FD2-5C6D3C32FABC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746500" y="3824288"/>
            <a:ext cx="2971800" cy="365125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algn="l" defTabSz="228600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228600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228600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228600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rtl="0" eaLnBrk="1" hangingPunct="1"/>
            <a:r>
              <a:rPr lang="en-US" altLang="ru-RU" sz="1800"/>
              <a:t>Умножить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868AB5B-E798-4AA7-87F8-51EC9305DED7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374900" y="3824288"/>
            <a:ext cx="1371600" cy="365125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algn="l" defTabSz="228600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228600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228600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228600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/>
            <a:r>
              <a:rPr lang="en-US" altLang="ru-RU" sz="1800"/>
              <a:t>*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xmlns="" id="{D0A77110-076B-41E7-B0A0-8190298E6F44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746500" y="4189413"/>
            <a:ext cx="2971800" cy="365125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algn="l" defTabSz="228600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228600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228600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228600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rtl="0" eaLnBrk="1" hangingPunct="1"/>
            <a:r>
              <a:rPr lang="en-US" altLang="ru-RU" sz="1800"/>
              <a:t>Разделять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xmlns="" id="{E97CC2C3-3F2C-4124-8C94-80FCDFE43594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374900" y="4189413"/>
            <a:ext cx="1371600" cy="365125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marL="342900" indent="-342900" algn="l" defTabSz="228600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14300" algn="l" defTabSz="228600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228600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228600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ctr" rtl="0" eaLnBrk="1" hangingPunct="1">
              <a:buFont typeface="Arial" panose="020B0604020202020204" pitchFamily="34" charset="0"/>
              <a:buNone/>
            </a:pPr>
            <a:r>
              <a:rPr lang="en-US" altLang="ru-RU" sz="1800"/>
              <a:t>/</a:t>
            </a: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xmlns="" id="{4E3353E9-F087-4C43-ADEC-6E82D6CD33B4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746500" y="3441700"/>
            <a:ext cx="2971800" cy="38258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algn="l" defTabSz="228600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228600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228600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228600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rtl="0" eaLnBrk="1" hangingPunct="1"/>
            <a:r>
              <a:rPr lang="en-US" altLang="ru-RU" sz="1800"/>
              <a:t>Вычитать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xmlns="" id="{7091726B-B000-4ED2-897A-3D686177245F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374900" y="3441700"/>
            <a:ext cx="1371600" cy="38258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marL="342900" indent="-342900" algn="l" defTabSz="228600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14300" algn="l" defTabSz="228600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228600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228600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ctr" rtl="0" eaLnBrk="1" hangingPunct="1">
              <a:buFont typeface="Arial" panose="020B0604020202020204" pitchFamily="34" charset="0"/>
              <a:buNone/>
            </a:pPr>
            <a:r>
              <a:rPr lang="en-US" altLang="ru-RU" sz="1800"/>
              <a:t>-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xmlns="" id="{E4608935-ED60-4E7A-B919-04817126F998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746500" y="3076575"/>
            <a:ext cx="2971800" cy="365125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algn="l" defTabSz="228600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228600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228600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228600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rtl="0" eaLnBrk="1" hangingPunct="1"/>
            <a:r>
              <a:rPr lang="en-US" altLang="ru-RU" sz="1800"/>
              <a:t>Добавлять</a:t>
            </a:r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xmlns="" id="{2728CB2A-BBEB-4B34-BD17-4FE41B931B93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374900" y="3076575"/>
            <a:ext cx="1371600" cy="365125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marL="342900" indent="-342900" algn="l" defTabSz="228600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14300" algn="l" defTabSz="228600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228600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228600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ctr" rtl="0" eaLnBrk="1" hangingPunct="1">
              <a:buFont typeface="Arial" panose="020B0604020202020204" pitchFamily="34" charset="0"/>
              <a:buNone/>
            </a:pPr>
            <a:r>
              <a:rPr lang="en-US" altLang="ru-RU" sz="1800"/>
              <a:t>+</a:t>
            </a:r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xmlns="" id="{4B2CDDB9-210B-46FF-B20B-6D6FF6C39EBC}"/>
              </a:ext>
            </a:extLst>
          </p:cNvPr>
          <p:cNvSpPr>
            <a:spLocks noChangeArrowheads="1"/>
          </p:cNvSpPr>
          <p:nvPr/>
        </p:nvSpPr>
        <p:spPr bwMode="gray">
          <a:xfrm>
            <a:off x="3746500" y="2711450"/>
            <a:ext cx="2971800" cy="3651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algn="l" defTabSz="228600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228600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228600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228600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rtl="0" eaLnBrk="1" hangingPunct="1"/>
            <a:r>
              <a:rPr lang="en-US" altLang="ru-RU" sz="1800">
                <a:solidFill>
                  <a:schemeClr val="bg1"/>
                </a:solidFill>
              </a:rPr>
              <a:t>Описание</a:t>
            </a:r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xmlns="" id="{BDFF445E-5E50-4363-A187-299B178E9EF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74900" y="2711450"/>
            <a:ext cx="1371600" cy="3651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algn="l" defTabSz="228600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228600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228600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228600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rtl="0" eaLnBrk="1" hangingPunct="1"/>
            <a:r>
              <a:rPr lang="en-US" altLang="ru-RU" sz="1800">
                <a:solidFill>
                  <a:schemeClr val="bg1"/>
                </a:solidFill>
              </a:rPr>
              <a:t>Оператор</a:t>
            </a:r>
          </a:p>
        </p:txBody>
      </p:sp>
      <p:sp>
        <p:nvSpPr>
          <p:cNvPr id="25" name="Line 15">
            <a:extLst>
              <a:ext uri="{FF2B5EF4-FFF2-40B4-BE49-F238E27FC236}">
                <a16:creationId xmlns:a16="http://schemas.microsoft.com/office/drawing/2014/main" xmlns="" id="{19FDD3C5-1938-40D7-8693-B15D3AD9ED35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374900" y="3076575"/>
            <a:ext cx="43434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27" name="Line 16">
            <a:extLst>
              <a:ext uri="{FF2B5EF4-FFF2-40B4-BE49-F238E27FC236}">
                <a16:creationId xmlns:a16="http://schemas.microsoft.com/office/drawing/2014/main" xmlns="" id="{98B491C3-2E6D-4E1D-889B-2F7DAFA064C8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374900" y="3441700"/>
            <a:ext cx="4343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29" name="Line 17">
            <a:extLst>
              <a:ext uri="{FF2B5EF4-FFF2-40B4-BE49-F238E27FC236}">
                <a16:creationId xmlns:a16="http://schemas.microsoft.com/office/drawing/2014/main" xmlns="" id="{71470168-0A07-4E8C-B8D2-1C46667E5705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374900" y="3824288"/>
            <a:ext cx="4343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31" name="Line 18">
            <a:extLst>
              <a:ext uri="{FF2B5EF4-FFF2-40B4-BE49-F238E27FC236}">
                <a16:creationId xmlns:a16="http://schemas.microsoft.com/office/drawing/2014/main" xmlns="" id="{3F3D0767-9C72-42D4-BF08-CBA627F2B5F1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374900" y="4554538"/>
            <a:ext cx="4343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33" name="Line 19">
            <a:extLst>
              <a:ext uri="{FF2B5EF4-FFF2-40B4-BE49-F238E27FC236}">
                <a16:creationId xmlns:a16="http://schemas.microsoft.com/office/drawing/2014/main" xmlns="" id="{4D964586-00E1-4B48-81EE-00B6F0AFDF25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374900" y="2711450"/>
            <a:ext cx="0" cy="365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35" name="Line 20">
            <a:extLst>
              <a:ext uri="{FF2B5EF4-FFF2-40B4-BE49-F238E27FC236}">
                <a16:creationId xmlns:a16="http://schemas.microsoft.com/office/drawing/2014/main" xmlns="" id="{60984778-8020-4C8A-A563-300647DA40B1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3746500" y="2711450"/>
            <a:ext cx="0" cy="18430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37" name="Line 21">
            <a:extLst>
              <a:ext uri="{FF2B5EF4-FFF2-40B4-BE49-F238E27FC236}">
                <a16:creationId xmlns:a16="http://schemas.microsoft.com/office/drawing/2014/main" xmlns="" id="{30A23FC3-0495-417D-BBEC-564B0ED4996A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6718300" y="2711450"/>
            <a:ext cx="0" cy="365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39" name="Line 22">
            <a:extLst>
              <a:ext uri="{FF2B5EF4-FFF2-40B4-BE49-F238E27FC236}">
                <a16:creationId xmlns:a16="http://schemas.microsoft.com/office/drawing/2014/main" xmlns="" id="{C7092741-FEA1-4E29-B817-97D710ED99CB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374900" y="4189413"/>
            <a:ext cx="4343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41" name="Line 23">
            <a:extLst>
              <a:ext uri="{FF2B5EF4-FFF2-40B4-BE49-F238E27FC236}">
                <a16:creationId xmlns:a16="http://schemas.microsoft.com/office/drawing/2014/main" xmlns="" id="{6F371D33-E802-433C-AAE1-EB60D840CD27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374900" y="2711450"/>
            <a:ext cx="4343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43" name="Line 24">
            <a:extLst>
              <a:ext uri="{FF2B5EF4-FFF2-40B4-BE49-F238E27FC236}">
                <a16:creationId xmlns:a16="http://schemas.microsoft.com/office/drawing/2014/main" xmlns="" id="{246F21AF-F18C-4ECC-80B0-D0828B9FE798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374900" y="3076575"/>
            <a:ext cx="0" cy="1477963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45" name="Line 25">
            <a:extLst>
              <a:ext uri="{FF2B5EF4-FFF2-40B4-BE49-F238E27FC236}">
                <a16:creationId xmlns:a16="http://schemas.microsoft.com/office/drawing/2014/main" xmlns="" id="{DF2D76D8-92A2-4C88-A12A-9D4C9A55DD6E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6718300" y="3076575"/>
            <a:ext cx="0" cy="1477963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8033816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ABA4700-5D42-4799-AA4D-C5B1D2290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 rtl="0"/>
            <a:r>
              <a:rPr lang="en-US" altLang="ru-RU" dirty="0"/>
              <a:t>Использование арифметических операторов</a:t>
            </a:r>
            <a:endParaRPr lang="ru-RU" dirty="0"/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xmlns="" id="{BAEBB7E5-DE0A-4E3E-AA37-D69D58D3DB3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01700" y="5181600"/>
            <a:ext cx="366713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lIns="12700" tIns="12700" rIns="12700" bIns="12700">
            <a:spAutoFit/>
          </a:bodyPr>
          <a:lstStyle>
            <a:lvl1pPr algn="l" defTabSz="822325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822325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822325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822325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822325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</a:pPr>
            <a:r>
              <a:rPr lang="en-US" altLang="ru-RU" sz="2400"/>
              <a:t>…</a:t>
            </a:r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xmlns="" id="{44946AD2-13D1-4277-8577-C27AD1FE2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400" y="2971800"/>
            <a:ext cx="2933700" cy="21336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xmlns="" id="{451C566D-4C56-4EE4-8535-4461C215D410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609600" y="1771650"/>
            <a:ext cx="7924800" cy="790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SELECT </a:t>
            </a:r>
            <a:r>
              <a:rPr lang="en-US" altLang="ru-RU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last_name</a:t>
            </a: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, salary, salary + 300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FROM   employees;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xmlns="" id="{A5B38902-3C04-4785-B67A-19F5FAAFB65B}"/>
              </a:ext>
            </a:extLst>
          </p:cNvPr>
          <p:cNvSpPr>
            <a:spLocks noChangeArrowheads="1"/>
          </p:cNvSpPr>
          <p:nvPr/>
        </p:nvSpPr>
        <p:spPr bwMode="gray">
          <a:xfrm>
            <a:off x="4191000" y="1863725"/>
            <a:ext cx="2057400" cy="320675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0000"/>
              </a:buClr>
            </a:pPr>
            <a:endParaRPr lang="en-IN" altLang="ru-RU" sz="1800"/>
          </a:p>
        </p:txBody>
      </p:sp>
    </p:spTree>
    <p:extLst>
      <p:ext uri="{BB962C8B-B14F-4D97-AF65-F5344CB8AC3E}">
        <p14:creationId xmlns:p14="http://schemas.microsoft.com/office/powerpoint/2010/main" xmlns="" val="38915234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7B8DFE-9A83-40D0-8EFC-726BBC6AD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altLang="ru-RU" dirty="0" err="1"/>
              <a:t>Приоритет</a:t>
            </a:r>
            <a:r>
              <a:rPr lang="en-US" altLang="ru-RU" dirty="0"/>
              <a:t> </a:t>
            </a:r>
            <a:r>
              <a:rPr lang="en-US" altLang="ru-RU" dirty="0" err="1" smtClean="0"/>
              <a:t>оператор</a:t>
            </a:r>
            <a:r>
              <a:rPr lang="ru-RU" altLang="ru-RU" dirty="0" err="1" smtClean="0"/>
              <a:t>ов</a:t>
            </a:r>
            <a:endParaRPr lang="ru-RU" dirty="0"/>
          </a:p>
        </p:txBody>
      </p:sp>
      <p:sp>
        <p:nvSpPr>
          <p:cNvPr id="19" name="Text Box 13">
            <a:extLst>
              <a:ext uri="{FF2B5EF4-FFF2-40B4-BE49-F238E27FC236}">
                <a16:creationId xmlns:a16="http://schemas.microsoft.com/office/drawing/2014/main" xmlns="" id="{2B40C1ED-D6A9-4955-8F02-F77602B70DD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7738" y="5508625"/>
            <a:ext cx="366712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lIns="12700" tIns="12700" rIns="12700" bIns="12700">
            <a:spAutoFit/>
          </a:bodyPr>
          <a:lstStyle>
            <a:lvl1pPr algn="l" defTabSz="822325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822325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822325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822325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822325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</a:pPr>
            <a:r>
              <a:rPr lang="en-US" altLang="ru-RU" sz="2400"/>
              <a:t>…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xmlns="" id="{50851505-E838-4248-AF0C-19C7457D857E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876300" y="1784350"/>
            <a:ext cx="7277100" cy="7794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SELECT </a:t>
            </a:r>
            <a:r>
              <a:rPr lang="en-US" altLang="ru-RU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last_name</a:t>
            </a: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, salary, 12*salary+100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FROM   employees;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xmlns="" id="{93859BC1-22FE-49FE-8E45-9165203F2992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71988" y="1851025"/>
            <a:ext cx="2057400" cy="346075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0000"/>
              </a:buClr>
            </a:pPr>
            <a:endParaRPr lang="en-IN" altLang="ru-RU" sz="1800"/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xmlns="" id="{984FC317-2F84-4B3D-A499-C35A01042CC7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876300" y="3883025"/>
            <a:ext cx="7277100" cy="7413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SELECT </a:t>
            </a:r>
            <a:r>
              <a:rPr lang="en-US" altLang="ru-RU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last_name</a:t>
            </a: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, salary, 12*(salary+100)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FROM   employees;</a:t>
            </a: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xmlns="" id="{05BF89DA-4011-40C9-987C-074E33E39738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60875" y="3940175"/>
            <a:ext cx="2320925" cy="346075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0000"/>
              </a:buClr>
            </a:pPr>
            <a:endParaRPr lang="en-IN" altLang="ru-RU" sz="1800"/>
          </a:p>
        </p:txBody>
      </p:sp>
      <p:sp>
        <p:nvSpPr>
          <p:cNvPr id="22" name="Oval 15">
            <a:extLst>
              <a:ext uri="{FF2B5EF4-FFF2-40B4-BE49-F238E27FC236}">
                <a16:creationId xmlns:a16="http://schemas.microsoft.com/office/drawing/2014/main" xmlns="" id="{51E440B7-D5F6-4467-A9F9-8B5F30EFEB75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7721600" y="1939925"/>
            <a:ext cx="338138" cy="341313"/>
          </a:xfrm>
          <a:prstGeom prst="ellipse">
            <a:avLst/>
          </a:prstGeom>
          <a:solidFill>
            <a:srgbClr val="99CC00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lIns="46038" tIns="46038" rIns="46038" bIns="46038" anchor="ctr"/>
          <a:lstStyle>
            <a:lvl1pPr algn="l" defTabSz="822325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822325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822325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822325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822325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ru-RU" sz="2800" b="1" baseline="-3000"/>
              <a:t>1</a:t>
            </a:r>
          </a:p>
        </p:txBody>
      </p:sp>
      <p:sp>
        <p:nvSpPr>
          <p:cNvPr id="24" name="Oval 16">
            <a:extLst>
              <a:ext uri="{FF2B5EF4-FFF2-40B4-BE49-F238E27FC236}">
                <a16:creationId xmlns:a16="http://schemas.microsoft.com/office/drawing/2014/main" xmlns="" id="{0A7CAB00-1911-4EBE-A4CF-A2E85EE920B4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7720013" y="3983038"/>
            <a:ext cx="341312" cy="341312"/>
          </a:xfrm>
          <a:prstGeom prst="ellipse">
            <a:avLst/>
          </a:prstGeom>
          <a:solidFill>
            <a:srgbClr val="99CC00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lIns="46038" tIns="46038" rIns="46038" bIns="46038" anchor="ctr"/>
          <a:lstStyle>
            <a:lvl1pPr algn="l" defTabSz="822325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822325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822325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822325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822325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ru-RU" sz="2800" b="1" baseline="-3000"/>
              <a:t>2</a:t>
            </a:r>
          </a:p>
        </p:txBody>
      </p:sp>
      <p:sp>
        <p:nvSpPr>
          <p:cNvPr id="25" name="Text Box 8">
            <a:extLst>
              <a:ext uri="{FF2B5EF4-FFF2-40B4-BE49-F238E27FC236}">
                <a16:creationId xmlns:a16="http://schemas.microsoft.com/office/drawing/2014/main" xmlns="" id="{3992C387-43A3-4F0E-862B-C9E5501F386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27100" y="3440113"/>
            <a:ext cx="366713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lIns="12700" tIns="12700" rIns="12700" bIns="12700">
            <a:spAutoFit/>
          </a:bodyPr>
          <a:lstStyle>
            <a:lvl1pPr algn="l" defTabSz="822325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822325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822325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822325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822325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ru-RU" sz="2400"/>
              <a:t>…</a:t>
            </a:r>
          </a:p>
        </p:txBody>
      </p:sp>
      <p:sp>
        <p:nvSpPr>
          <p:cNvPr id="26" name="Text Box 13">
            <a:extLst>
              <a:ext uri="{FF2B5EF4-FFF2-40B4-BE49-F238E27FC236}">
                <a16:creationId xmlns:a16="http://schemas.microsoft.com/office/drawing/2014/main" xmlns="" id="{2B40C1ED-D6A9-4955-8F02-F77602B70DD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7738" y="5508625"/>
            <a:ext cx="366712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lIns="12700" tIns="12700" rIns="12700" bIns="12700">
            <a:spAutoFit/>
          </a:bodyPr>
          <a:lstStyle>
            <a:lvl1pPr algn="l" defTabSz="822325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822325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822325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822325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822325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ru-RU" sz="2400"/>
              <a:t>…</a:t>
            </a:r>
          </a:p>
        </p:txBody>
      </p:sp>
      <p:pic>
        <p:nvPicPr>
          <p:cNvPr id="27" name="Picture 16">
            <a:extLst>
              <a:ext uri="{FF2B5EF4-FFF2-40B4-BE49-F238E27FC236}">
                <a16:creationId xmlns:a16="http://schemas.microsoft.com/office/drawing/2014/main" xmlns="" id="{2439D8E4-28AB-4AB5-A775-03EDAB0A6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400" y="4724400"/>
            <a:ext cx="318135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28" name="Picture 13">
            <a:extLst>
              <a:ext uri="{FF2B5EF4-FFF2-40B4-BE49-F238E27FC236}">
                <a16:creationId xmlns:a16="http://schemas.microsoft.com/office/drawing/2014/main" xmlns="" id="{931E3CDF-865D-41F6-898C-947661EC7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400" y="2667000"/>
            <a:ext cx="3086100" cy="9715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9846618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033AD9-F482-4710-BAD9-3DA6C1636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altLang="ru-RU" sz="3200" dirty="0" err="1"/>
              <a:t>Определение</a:t>
            </a:r>
            <a:r>
              <a:rPr lang="en-US" altLang="ru-RU" sz="3200" dirty="0"/>
              <a:t> </a:t>
            </a:r>
            <a:r>
              <a:rPr lang="en-US" altLang="ru-RU" sz="3200" dirty="0" smtClean="0"/>
              <a:t>NULL-</a:t>
            </a:r>
            <a:r>
              <a:rPr lang="en-US" altLang="ru-RU" sz="3200" dirty="0" err="1" smtClean="0"/>
              <a:t>значения</a:t>
            </a:r>
            <a:endParaRPr lang="ru-RU" sz="3200" dirty="0"/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xmlns="" id="{A2B32B1A-76AF-4079-8DBC-94572EFB8ABA}"/>
              </a:ext>
            </a:extLst>
          </p:cNvPr>
          <p:cNvSpPr txBox="1">
            <a:spLocks noChangeArrowheads="1"/>
          </p:cNvSpPr>
          <p:nvPr/>
        </p:nvSpPr>
        <p:spPr>
          <a:xfrm>
            <a:off x="609600" y="1447800"/>
            <a:ext cx="7918450" cy="1096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 rtl="0"/>
            <a:r>
              <a:rPr lang="en-US" altLang="ru-RU" dirty="0" smtClean="0"/>
              <a:t>Null— </a:t>
            </a:r>
            <a:r>
              <a:rPr lang="en-US" altLang="ru-RU" dirty="0" err="1"/>
              <a:t>это</a:t>
            </a:r>
            <a:r>
              <a:rPr lang="en-US" altLang="ru-RU" dirty="0"/>
              <a:t> </a:t>
            </a:r>
            <a:r>
              <a:rPr lang="en-US" altLang="ru-RU" dirty="0" err="1"/>
              <a:t>значение</a:t>
            </a:r>
            <a:r>
              <a:rPr lang="en-US" altLang="ru-RU" dirty="0"/>
              <a:t>, </a:t>
            </a:r>
            <a:r>
              <a:rPr lang="en-US" altLang="ru-RU" dirty="0" err="1"/>
              <a:t>которое</a:t>
            </a:r>
            <a:r>
              <a:rPr lang="en-US" altLang="ru-RU" dirty="0"/>
              <a:t> </a:t>
            </a:r>
            <a:r>
              <a:rPr lang="en-US" altLang="ru-RU" dirty="0" err="1"/>
              <a:t>недоступно</a:t>
            </a:r>
            <a:r>
              <a:rPr lang="en-US" altLang="ru-RU" dirty="0"/>
              <a:t>, </a:t>
            </a:r>
            <a:r>
              <a:rPr lang="en-US" altLang="ru-RU" dirty="0" err="1"/>
              <a:t>не</a:t>
            </a:r>
            <a:r>
              <a:rPr lang="en-US" altLang="ru-RU" dirty="0"/>
              <a:t> </a:t>
            </a:r>
            <a:r>
              <a:rPr lang="en-US" altLang="ru-RU" dirty="0" err="1"/>
              <a:t>назначено</a:t>
            </a:r>
            <a:r>
              <a:rPr lang="en-US" altLang="ru-RU" dirty="0"/>
              <a:t>, </a:t>
            </a:r>
            <a:r>
              <a:rPr lang="en-US" altLang="ru-RU" dirty="0" err="1"/>
              <a:t>неизвестно</a:t>
            </a:r>
            <a:r>
              <a:rPr lang="en-US" altLang="ru-RU" dirty="0"/>
              <a:t> </a:t>
            </a:r>
            <a:r>
              <a:rPr lang="en-US" altLang="ru-RU" dirty="0" err="1"/>
              <a:t>или</a:t>
            </a:r>
            <a:r>
              <a:rPr lang="en-US" altLang="ru-RU" dirty="0"/>
              <a:t> </a:t>
            </a:r>
            <a:r>
              <a:rPr lang="en-US" altLang="ru-RU" dirty="0" err="1"/>
              <a:t>неприменимо</a:t>
            </a:r>
            <a:r>
              <a:rPr lang="en-US" altLang="ru-RU" dirty="0"/>
              <a:t>.</a:t>
            </a:r>
          </a:p>
          <a:p>
            <a:pPr lvl="1" algn="l" rtl="0"/>
            <a:r>
              <a:rPr lang="en-US" altLang="ru-RU" dirty="0" smtClean="0"/>
              <a:t>Null — </a:t>
            </a:r>
            <a:r>
              <a:rPr lang="en-US" altLang="ru-RU" dirty="0" err="1"/>
              <a:t>это</a:t>
            </a:r>
            <a:r>
              <a:rPr lang="en-US" altLang="ru-RU" dirty="0"/>
              <a:t> </a:t>
            </a:r>
            <a:r>
              <a:rPr lang="en-US" altLang="ru-RU" dirty="0" err="1"/>
              <a:t>не</a:t>
            </a:r>
            <a:r>
              <a:rPr lang="en-US" altLang="ru-RU" dirty="0"/>
              <a:t> </a:t>
            </a:r>
            <a:r>
              <a:rPr lang="en-US" altLang="ru-RU" dirty="0" err="1"/>
              <a:t>то</a:t>
            </a:r>
            <a:r>
              <a:rPr lang="en-US" altLang="ru-RU" dirty="0"/>
              <a:t> </a:t>
            </a:r>
            <a:r>
              <a:rPr lang="en-US" altLang="ru-RU" dirty="0" err="1"/>
              <a:t>же</a:t>
            </a:r>
            <a:r>
              <a:rPr lang="en-US" altLang="ru-RU" dirty="0"/>
              <a:t> </a:t>
            </a:r>
            <a:r>
              <a:rPr lang="en-US" altLang="ru-RU" dirty="0" err="1"/>
              <a:t>самое</a:t>
            </a:r>
            <a:r>
              <a:rPr lang="en-US" altLang="ru-RU" dirty="0"/>
              <a:t>, </a:t>
            </a:r>
            <a:r>
              <a:rPr lang="en-US" altLang="ru-RU" dirty="0" err="1"/>
              <a:t>что</a:t>
            </a:r>
            <a:r>
              <a:rPr lang="en-US" altLang="ru-RU" dirty="0"/>
              <a:t> </a:t>
            </a:r>
            <a:r>
              <a:rPr lang="en-US" altLang="ru-RU" dirty="0" err="1"/>
              <a:t>ноль</a:t>
            </a:r>
            <a:r>
              <a:rPr lang="en-US" altLang="ru-RU" dirty="0"/>
              <a:t> </a:t>
            </a:r>
            <a:r>
              <a:rPr lang="en-US" altLang="ru-RU" dirty="0" err="1"/>
              <a:t>или</a:t>
            </a:r>
            <a:r>
              <a:rPr lang="en-US" altLang="ru-RU" dirty="0"/>
              <a:t> </a:t>
            </a:r>
            <a:r>
              <a:rPr lang="en-US" altLang="ru-RU" dirty="0" err="1"/>
              <a:t>пробел</a:t>
            </a:r>
            <a:r>
              <a:rPr lang="en-US" altLang="ru-RU" dirty="0"/>
              <a:t>.</a:t>
            </a:r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xmlns="" id="{387FFC43-D8DE-4668-AFE2-37247C84AE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838" y="4191000"/>
            <a:ext cx="366712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lIns="12700" tIns="12700" rIns="12700" bIns="12700">
            <a:spAutoFit/>
          </a:bodyPr>
          <a:lstStyle>
            <a:lvl1pPr algn="l" defTabSz="822325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822325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822325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822325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822325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</a:pPr>
            <a:r>
              <a:rPr lang="en-US" altLang="ru-RU" sz="2400"/>
              <a:t>…</a:t>
            </a: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xmlns="" id="{F760D4B5-5A87-4156-916D-1F50757B1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0600" y="3581400"/>
            <a:ext cx="38385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10" name="Picture 11">
            <a:extLst>
              <a:ext uri="{FF2B5EF4-FFF2-40B4-BE49-F238E27FC236}">
                <a16:creationId xmlns:a16="http://schemas.microsoft.com/office/drawing/2014/main" xmlns="" id="{A3CCBF8F-052E-474F-8907-7E5385FDD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0600" y="4572000"/>
            <a:ext cx="389572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11" name="Picture 13">
            <a:extLst>
              <a:ext uri="{FF2B5EF4-FFF2-40B4-BE49-F238E27FC236}">
                <a16:creationId xmlns:a16="http://schemas.microsoft.com/office/drawing/2014/main" xmlns="" id="{D829AC5B-2B7F-4A2A-A19B-2199F1EF4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0600" y="5638800"/>
            <a:ext cx="39147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2" name="Text Box 7">
            <a:extLst>
              <a:ext uri="{FF2B5EF4-FFF2-40B4-BE49-F238E27FC236}">
                <a16:creationId xmlns:a16="http://schemas.microsoft.com/office/drawing/2014/main" xmlns="" id="{C32B9C2D-A98F-4FAA-B130-B39BDB4B1D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5181600"/>
            <a:ext cx="366713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lIns="12700" tIns="12700" rIns="12700" bIns="12700">
            <a:spAutoFit/>
          </a:bodyPr>
          <a:lstStyle>
            <a:lvl1pPr algn="l" defTabSz="822325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822325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822325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822325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822325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</a:pPr>
            <a:r>
              <a:rPr lang="en-US" altLang="ru-RU" sz="2400"/>
              <a:t>…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xmlns="" id="{74A1E8BE-EAFF-450A-BCFE-65ED138B057C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990600" y="2667000"/>
            <a:ext cx="7277100" cy="7794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601788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601788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6017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6017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601788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601788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601788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601788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601788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xmlns="" id="{C2F6D83F-A90F-424A-A2C3-32CF32763850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990600" y="2667000"/>
            <a:ext cx="4124325" cy="8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601788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601788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6017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6017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601788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601788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601788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601788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601788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SELECT </a:t>
            </a:r>
            <a:r>
              <a:rPr lang="en-US" altLang="ru-RU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last_name</a:t>
            </a: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ru-RU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job_id</a:t>
            </a: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, salary, </a:t>
            </a:r>
            <a:r>
              <a:rPr lang="en-US" altLang="ru-RU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commission_pct</a:t>
            </a:r>
            <a:endParaRPr lang="en-US" altLang="ru-RU" sz="1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FROM   employees;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xmlns="" id="{9B62E886-8018-4D5F-85CC-01225AD8EC86}"/>
              </a:ext>
            </a:extLst>
          </p:cNvPr>
          <p:cNvSpPr>
            <a:spLocks noChangeArrowheads="1"/>
          </p:cNvSpPr>
          <p:nvPr/>
        </p:nvSpPr>
        <p:spPr bwMode="gray">
          <a:xfrm>
            <a:off x="5715000" y="2819400"/>
            <a:ext cx="2008188" cy="346075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0000"/>
              </a:buClr>
            </a:pPr>
            <a:endParaRPr lang="en-IN" altLang="ru-RU" sz="1800"/>
          </a:p>
        </p:txBody>
      </p:sp>
    </p:spTree>
    <p:extLst>
      <p:ext uri="{BB962C8B-B14F-4D97-AF65-F5344CB8AC3E}">
        <p14:creationId xmlns:p14="http://schemas.microsoft.com/office/powerpoint/2010/main" xmlns="" val="32466216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7CA85A-E198-4532-A09C-AB6EF8FBE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altLang="ru-RU" sz="2800" dirty="0" smtClean="0"/>
              <a:t>Null </a:t>
            </a:r>
            <a:r>
              <a:rPr lang="en-US" altLang="ru-RU" sz="2800" dirty="0" err="1" smtClean="0"/>
              <a:t>значения</a:t>
            </a:r>
            <a:r>
              <a:rPr lang="en-US" altLang="ru-RU" sz="2800" dirty="0" smtClean="0"/>
              <a:t> </a:t>
            </a:r>
            <a:r>
              <a:rPr lang="en-US" altLang="ru-RU" sz="2800" dirty="0"/>
              <a:t>в арифметических выражениях</a:t>
            </a:r>
            <a:endParaRPr lang="ru-RU" sz="2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B1D9ABA6-3532-485C-9679-DA4FA0FBEC20}"/>
              </a:ext>
            </a:extLst>
          </p:cNvPr>
          <p:cNvSpPr txBox="1">
            <a:spLocks noChangeArrowheads="1"/>
          </p:cNvSpPr>
          <p:nvPr/>
        </p:nvSpPr>
        <p:spPr>
          <a:xfrm>
            <a:off x="610720" y="1379165"/>
            <a:ext cx="8053430" cy="760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altLang="ru-RU" sz="2000" dirty="0"/>
              <a:t>Арифметические выражения, содержащие нулевое значение, оцениваются как нулевые.</a:t>
            </a:r>
          </a:p>
        </p:txBody>
      </p:sp>
      <p:sp>
        <p:nvSpPr>
          <p:cNvPr id="17" name="Text Box 8">
            <a:extLst>
              <a:ext uri="{FF2B5EF4-FFF2-40B4-BE49-F238E27FC236}">
                <a16:creationId xmlns:a16="http://schemas.microsoft.com/office/drawing/2014/main" xmlns="" id="{57E72C9E-527E-4D3D-87B8-9F659FC4E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375" y="3859213"/>
            <a:ext cx="381000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lIns="12700" tIns="12700" rIns="12700" bIns="12700">
            <a:spAutoFit/>
          </a:bodyPr>
          <a:lstStyle>
            <a:lvl1pPr algn="l" defTabSz="822325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822325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822325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822325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822325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</a:pPr>
            <a:r>
              <a:rPr lang="en-US" altLang="ru-RU" sz="2400"/>
              <a:t>…</a:t>
            </a:r>
          </a:p>
        </p:txBody>
      </p:sp>
      <p:pic>
        <p:nvPicPr>
          <p:cNvPr id="18" name="Picture 10">
            <a:extLst>
              <a:ext uri="{FF2B5EF4-FFF2-40B4-BE49-F238E27FC236}">
                <a16:creationId xmlns:a16="http://schemas.microsoft.com/office/drawing/2014/main" xmlns="" id="{6C14DAF4-7C24-4299-9650-7FFE4436C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7575" y="3097213"/>
            <a:ext cx="31623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19" name="Picture 11">
            <a:extLst>
              <a:ext uri="{FF2B5EF4-FFF2-40B4-BE49-F238E27FC236}">
                <a16:creationId xmlns:a16="http://schemas.microsoft.com/office/drawing/2014/main" xmlns="" id="{4DA3BE41-0716-4DE7-8623-5B8DC0A56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7575" y="4316413"/>
            <a:ext cx="3190875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0" name="Text Box 8">
            <a:extLst>
              <a:ext uri="{FF2B5EF4-FFF2-40B4-BE49-F238E27FC236}">
                <a16:creationId xmlns:a16="http://schemas.microsoft.com/office/drawing/2014/main" xmlns="" id="{78824D25-5E15-4B2B-80D1-490E43185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7575" y="5078413"/>
            <a:ext cx="381000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lIns="12700" tIns="12700" rIns="12700" bIns="12700">
            <a:spAutoFit/>
          </a:bodyPr>
          <a:lstStyle>
            <a:lvl1pPr algn="l" defTabSz="822325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822325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822325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822325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822325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</a:pPr>
            <a:r>
              <a:rPr lang="en-US" altLang="ru-RU" sz="2400"/>
              <a:t>…</a:t>
            </a:r>
          </a:p>
        </p:txBody>
      </p:sp>
      <p:pic>
        <p:nvPicPr>
          <p:cNvPr id="21" name="Picture 12">
            <a:extLst>
              <a:ext uri="{FF2B5EF4-FFF2-40B4-BE49-F238E27FC236}">
                <a16:creationId xmlns:a16="http://schemas.microsoft.com/office/drawing/2014/main" xmlns="" id="{0428234D-4735-453F-9AFC-4B53241D4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7575" y="5611813"/>
            <a:ext cx="314325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xmlns="" id="{BD1FE725-B318-475C-A4BE-D4375EB04F29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917575" y="2182813"/>
            <a:ext cx="7277100" cy="7286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xmlns="" id="{3597E6AD-B802-42EC-BB7F-7ADD5A475725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069975" y="2259013"/>
            <a:ext cx="6848475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SELECT </a:t>
            </a:r>
            <a:r>
              <a:rPr lang="en-US" altLang="ru-RU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last_name</a:t>
            </a: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, 12*salary*</a:t>
            </a:r>
            <a:r>
              <a:rPr lang="en-US" altLang="ru-RU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commission_pct</a:t>
            </a:r>
            <a:endParaRPr lang="en-US" altLang="ru-RU" sz="1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FROM   employees;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xmlns="" id="{DB89A201-533A-42D2-AB44-367C5D70595F}"/>
              </a:ext>
            </a:extLst>
          </p:cNvPr>
          <p:cNvSpPr>
            <a:spLocks noChangeArrowheads="1"/>
          </p:cNvSpPr>
          <p:nvPr/>
        </p:nvSpPr>
        <p:spPr bwMode="gray">
          <a:xfrm>
            <a:off x="3432175" y="2259013"/>
            <a:ext cx="3805238" cy="338138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0000"/>
              </a:buClr>
            </a:pPr>
            <a:endParaRPr lang="en-IN" altLang="ru-RU" sz="1800"/>
          </a:p>
        </p:txBody>
      </p:sp>
    </p:spTree>
    <p:extLst>
      <p:ext uri="{BB962C8B-B14F-4D97-AF65-F5344CB8AC3E}">
        <p14:creationId xmlns:p14="http://schemas.microsoft.com/office/powerpoint/2010/main" xmlns="" val="1515574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735754-5786-4B65-9476-E780D12DF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 rtl="0"/>
            <a:r>
              <a:rPr lang="en-US" altLang="ru-RU" dirty="0"/>
              <a:t>Определение псевдонима столбца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9322940-D3A5-4EF8-B574-FACBB50EC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l" rtl="0">
              <a:buNone/>
            </a:pPr>
            <a:r>
              <a:rPr lang="en-US" dirty="0"/>
              <a:t>Псевдоним столбца:</a:t>
            </a:r>
          </a:p>
          <a:p>
            <a:pPr algn="l" rtl="0"/>
            <a:r>
              <a:rPr lang="en-US" dirty="0"/>
              <a:t>Переименовывает заголовок столбца</a:t>
            </a:r>
          </a:p>
          <a:p>
            <a:pPr algn="l" rtl="0"/>
            <a:r>
              <a:rPr lang="en-US" dirty="0"/>
              <a:t>Полезно при расчетах</a:t>
            </a:r>
          </a:p>
          <a:p>
            <a:pPr algn="l" rtl="0"/>
            <a:r>
              <a:rPr lang="en-US" dirty="0"/>
              <a:t>Сразу следует за именем столбца (между именем столбца и псевдонимом может также находиться необязательное ключевое слово AS).</a:t>
            </a:r>
          </a:p>
          <a:p>
            <a:pPr algn="l" rtl="0"/>
            <a:r>
              <a:rPr lang="en-US" dirty="0"/>
              <a:t>Требуются двойные кавычки, если содержат пробелы или специальные символы, или если регистр учитывается.</a:t>
            </a:r>
          </a:p>
          <a:p>
            <a:pPr algn="l"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4294107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Содержимое 5" descr="D:\GitHub\AIS_courses\Data_Engineering_CB_2025\de_cb_m5_data_quality\img\DQ_ETL_CI_02.png"/>
          <p:cNvPicPr>
            <a:picLocks noGrp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596" y="1643050"/>
            <a:ext cx="8429684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0" y="274638"/>
            <a:ext cx="9144000" cy="86834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Конвейер обработки данных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D08D7A-AFDD-48AB-8878-1274CA805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 rtl="0"/>
            <a:r>
              <a:rPr lang="en-US" altLang="ru-RU" dirty="0"/>
              <a:t>Использование псевдонимов столбцов</a:t>
            </a:r>
            <a:endParaRPr lang="ru-RU" dirty="0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xmlns="" id="{8BAD6516-AB50-47B3-90D6-2059DECE4539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887413" y="1816100"/>
            <a:ext cx="7277100" cy="7016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xmlns="" id="{4D835264-95E1-4568-A2A7-024AB20161CE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876300" y="4038600"/>
            <a:ext cx="7277100" cy="6889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xmlns="" id="{676F8241-AAE7-4BC1-B12F-19AA12E2BCDE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965200" y="4117975"/>
            <a:ext cx="64389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latin typeface="Courier New" panose="02070309020205020404" pitchFamily="49" charset="0"/>
              </a:rPr>
              <a:t>SELECT </a:t>
            </a:r>
            <a:r>
              <a:rPr lang="en-US" altLang="ru-RU" sz="1800" dirty="0" err="1">
                <a:latin typeface="Courier New" panose="02070309020205020404" pitchFamily="49" charset="0"/>
              </a:rPr>
              <a:t>last_name</a:t>
            </a:r>
            <a:r>
              <a:rPr lang="en-US" altLang="ru-RU" sz="1800" dirty="0">
                <a:latin typeface="Courier New" panose="02070309020205020404" pitchFamily="49" charset="0"/>
              </a:rPr>
              <a:t> "Name" , salary*12 "Annual Salary"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latin typeface="Courier New" panose="02070309020205020404" pitchFamily="49" charset="0"/>
              </a:rPr>
              <a:t>FROM   employees;</a:t>
            </a:r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xmlns="" id="{7EDCA726-93CF-4B90-A66C-B1545508A319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974725" y="1803400"/>
            <a:ext cx="5108575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SELECT </a:t>
            </a:r>
            <a:r>
              <a:rPr lang="en-US" altLang="ru-RU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last_name</a:t>
            </a: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AS name, </a:t>
            </a:r>
            <a:r>
              <a:rPr lang="en-US" altLang="ru-RU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commission_pct</a:t>
            </a: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comm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FROM   employees;</a:t>
            </a:r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xmlns="" id="{99B06B4B-1394-4725-96E5-0B8B7A9BB082}"/>
              </a:ext>
            </a:extLst>
          </p:cNvPr>
          <p:cNvSpPr>
            <a:spLocks noChangeArrowheads="1"/>
          </p:cNvSpPr>
          <p:nvPr/>
        </p:nvSpPr>
        <p:spPr bwMode="gray">
          <a:xfrm>
            <a:off x="3740150" y="1911350"/>
            <a:ext cx="619125" cy="219075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0000"/>
              </a:buClr>
            </a:pPr>
            <a:endParaRPr lang="en-IN" altLang="ru-RU" sz="1800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xmlns="" id="{393A933C-77CA-4980-8E70-B085DD3084FC}"/>
              </a:ext>
            </a:extLst>
          </p:cNvPr>
          <p:cNvSpPr>
            <a:spLocks noChangeArrowheads="1"/>
          </p:cNvSpPr>
          <p:nvPr/>
        </p:nvSpPr>
        <p:spPr bwMode="gray">
          <a:xfrm>
            <a:off x="3314700" y="4132263"/>
            <a:ext cx="885825" cy="231775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0000"/>
              </a:buClr>
            </a:pPr>
            <a:endParaRPr lang="en-IN" altLang="ru-RU" sz="1800"/>
          </a:p>
        </p:txBody>
      </p:sp>
      <p:sp>
        <p:nvSpPr>
          <p:cNvPr id="28" name="Rectangle 16">
            <a:extLst>
              <a:ext uri="{FF2B5EF4-FFF2-40B4-BE49-F238E27FC236}">
                <a16:creationId xmlns:a16="http://schemas.microsoft.com/office/drawing/2014/main" xmlns="" id="{69FFEB4B-E7C5-4DCA-88EC-59D85329C95C}"/>
              </a:ext>
            </a:extLst>
          </p:cNvPr>
          <p:cNvSpPr>
            <a:spLocks noChangeArrowheads="1"/>
          </p:cNvSpPr>
          <p:nvPr/>
        </p:nvSpPr>
        <p:spPr bwMode="gray">
          <a:xfrm>
            <a:off x="6642100" y="1911350"/>
            <a:ext cx="619125" cy="219075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0000"/>
              </a:buClr>
            </a:pPr>
            <a:endParaRPr lang="en-IN" altLang="ru-RU" sz="1800"/>
          </a:p>
        </p:txBody>
      </p:sp>
      <p:sp>
        <p:nvSpPr>
          <p:cNvPr id="29" name="Text Box 13">
            <a:extLst>
              <a:ext uri="{FF2B5EF4-FFF2-40B4-BE49-F238E27FC236}">
                <a16:creationId xmlns:a16="http://schemas.microsoft.com/office/drawing/2014/main" xmlns="" id="{6F286635-770E-400C-947B-6BBE9D45C7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525" y="3394075"/>
            <a:ext cx="366713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lIns="12700" tIns="12700" rIns="12700" bIns="12700">
            <a:spAutoFit/>
          </a:bodyPr>
          <a:lstStyle>
            <a:lvl1pPr algn="l" defTabSz="822325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822325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822325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822325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822325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ru-RU" sz="2400"/>
              <a:t>…</a:t>
            </a:r>
          </a:p>
        </p:txBody>
      </p:sp>
      <p:sp>
        <p:nvSpPr>
          <p:cNvPr id="30" name="Text Box 14">
            <a:extLst>
              <a:ext uri="{FF2B5EF4-FFF2-40B4-BE49-F238E27FC236}">
                <a16:creationId xmlns:a16="http://schemas.microsoft.com/office/drawing/2014/main" xmlns="" id="{B36A3495-63A6-45C2-8E87-156CEC5E3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413" y="5594350"/>
            <a:ext cx="366712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lIns="12700" tIns="12700" rIns="12700" bIns="12700">
            <a:spAutoFit/>
          </a:bodyPr>
          <a:lstStyle>
            <a:lvl1pPr algn="l" defTabSz="822325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822325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822325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822325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822325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ru-RU" sz="2400"/>
              <a:t>…</a:t>
            </a:r>
          </a:p>
        </p:txBody>
      </p:sp>
      <p:sp>
        <p:nvSpPr>
          <p:cNvPr id="31" name="Rectangle 20">
            <a:extLst>
              <a:ext uri="{FF2B5EF4-FFF2-40B4-BE49-F238E27FC236}">
                <a16:creationId xmlns:a16="http://schemas.microsoft.com/office/drawing/2014/main" xmlns="" id="{67028C6B-E32A-4BC9-AB5D-6B2D8C8F5A57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53125" y="4133850"/>
            <a:ext cx="2079625" cy="231775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0000"/>
              </a:buClr>
            </a:pPr>
            <a:endParaRPr lang="en-IN" altLang="ru-RU" sz="1800"/>
          </a:p>
        </p:txBody>
      </p:sp>
      <p:pic>
        <p:nvPicPr>
          <p:cNvPr id="32" name="Picture 23">
            <a:extLst>
              <a:ext uri="{FF2B5EF4-FFF2-40B4-BE49-F238E27FC236}">
                <a16:creationId xmlns:a16="http://schemas.microsoft.com/office/drawing/2014/main" xmlns="" id="{FC38EDE3-C422-40F0-AE86-057916EFF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0600" y="2590800"/>
            <a:ext cx="172402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33" name="Picture 25">
            <a:extLst>
              <a:ext uri="{FF2B5EF4-FFF2-40B4-BE49-F238E27FC236}">
                <a16:creationId xmlns:a16="http://schemas.microsoft.com/office/drawing/2014/main" xmlns="" id="{CAD716CC-AA00-4810-8317-9450E9AFC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0600" y="4800600"/>
            <a:ext cx="206692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9656691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C29A98-236D-4BF2-94F1-6398AA3E2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altLang="ru-RU" dirty="0"/>
              <a:t>Оператор конкатенации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5EBEAA0-0171-40BF-B689-902325F95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1600" dirty="0"/>
              <a:t>Оператор конкатенации:</a:t>
            </a:r>
          </a:p>
          <a:p>
            <a:pPr algn="l" rtl="0"/>
            <a:r>
              <a:rPr lang="en-US" sz="1600" dirty="0"/>
              <a:t>Связывает столбцы или строки символов с другими столбцами</a:t>
            </a:r>
          </a:p>
          <a:p>
            <a:pPr algn="l" rtl="0"/>
            <a:r>
              <a:rPr lang="en-US" sz="1600" dirty="0"/>
              <a:t>Представлен двумя вертикальными полосами (||)</a:t>
            </a:r>
          </a:p>
          <a:p>
            <a:pPr algn="l" rtl="0"/>
            <a:r>
              <a:rPr lang="en-US" sz="1600" dirty="0"/>
              <a:t>Создает результирующий столбец, представляющий собой символьное выражение.</a:t>
            </a:r>
          </a:p>
          <a:p>
            <a:pPr algn="l" rtl="0"/>
            <a:endParaRPr lang="ru-RU" sz="1600" dirty="0"/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xmlns="" id="{C8AC5698-8BA6-4F4D-AC77-C3026D9BDF5C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14400" y="5791200"/>
            <a:ext cx="533400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lIns="12700" tIns="12700" rIns="12700" bIns="12700">
            <a:spAutoFit/>
          </a:bodyPr>
          <a:lstStyle>
            <a:lvl1pPr algn="l" defTabSz="822325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822325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822325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822325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822325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</a:pPr>
            <a:r>
              <a:rPr lang="en-US" altLang="ru-RU" sz="2400"/>
              <a:t>…</a:t>
            </a:r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xmlns="" id="{3476E80B-FE1A-484E-B696-0899A0B41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38600"/>
            <a:ext cx="1495425" cy="1752600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CD1DD6C0-6F0F-42DA-A30B-BBF378546088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838200" y="3200400"/>
            <a:ext cx="7277100" cy="7413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latin typeface="Courier New" panose="02070309020205020404" pitchFamily="49" charset="0"/>
              </a:rPr>
              <a:t>SELECT	</a:t>
            </a:r>
            <a:r>
              <a:rPr lang="en-US" altLang="ru-RU" sz="1800" dirty="0" err="1">
                <a:latin typeface="Courier New" panose="02070309020205020404" pitchFamily="49" charset="0"/>
              </a:rPr>
              <a:t>last_name</a:t>
            </a:r>
            <a:r>
              <a:rPr lang="en-US" altLang="ru-RU" sz="1800" dirty="0">
                <a:latin typeface="Courier New" panose="02070309020205020404" pitchFamily="49" charset="0"/>
              </a:rPr>
              <a:t>||</a:t>
            </a:r>
            <a:r>
              <a:rPr lang="en-US" altLang="ru-RU" sz="1800" dirty="0" err="1">
                <a:latin typeface="Courier New" panose="02070309020205020404" pitchFamily="49" charset="0"/>
              </a:rPr>
              <a:t>job_id</a:t>
            </a:r>
            <a:r>
              <a:rPr lang="en-US" altLang="ru-RU" sz="1800" dirty="0">
                <a:latin typeface="Courier New" panose="02070309020205020404" pitchFamily="49" charset="0"/>
              </a:rPr>
              <a:t> AS "Employees"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latin typeface="Courier New" panose="02070309020205020404" pitchFamily="49" charset="0"/>
              </a:rPr>
              <a:t>FROM 	employees;</a:t>
            </a:r>
            <a:endParaRPr lang="en-US" altLang="ru-RU" sz="18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6596470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51AEE4-2301-4C40-8005-C2FD6D879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altLang="ru-RU" dirty="0"/>
              <a:t>Строки буквенных символов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268E880-A6F8-4CD9-9719-0C47FAE0D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Литерал — это символ, число или дата, включенные в оператор SELECT.</a:t>
            </a:r>
          </a:p>
          <a:p>
            <a:pPr algn="l" rtl="0"/>
            <a:r>
              <a:rPr lang="en-US" dirty="0"/>
              <a:t>Значения даты и символьных литералов должны быть заключены в одинарные кавычки.</a:t>
            </a:r>
          </a:p>
          <a:p>
            <a:pPr algn="l" rtl="0"/>
            <a:r>
              <a:rPr lang="en-US" dirty="0"/>
              <a:t>Каждая строка символов выводится один раз для каждой возвращаемой строки.</a:t>
            </a:r>
          </a:p>
          <a:p>
            <a:pPr algn="l"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6585138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D8F74D-2209-49DF-90D0-B236C4598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 rtl="0"/>
            <a:r>
              <a:rPr lang="en-US" altLang="ru-RU" dirty="0"/>
              <a:t>Использование строк буквенных символов</a:t>
            </a:r>
            <a:endParaRPr lang="ru-RU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xmlns="" id="{5000C79B-158F-46AC-81C1-2F00CC2E6BFA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876300" y="1919288"/>
            <a:ext cx="7277100" cy="107156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rtl="0">
              <a:spcBef>
                <a:spcPct val="0"/>
              </a:spcBef>
              <a:buClrTx/>
              <a:buFontTx/>
              <a:buNone/>
            </a:pPr>
            <a:r>
              <a:rPr lang="en-US" altLang="ru-RU" sz="1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SELECT </a:t>
            </a:r>
            <a:r>
              <a:rPr lang="en-US" altLang="ru-RU" sz="18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last_name</a:t>
            </a:r>
            <a:r>
              <a:rPr lang="en-US" altLang="ru-RU" sz="1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||' </a:t>
            </a: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- это '||</a:t>
            </a:r>
            <a:r>
              <a:rPr lang="en-US" altLang="ru-RU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job_id</a:t>
            </a: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algn="l" rtl="0"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      AS "Сведения о сотрудниках"</a:t>
            </a:r>
          </a:p>
          <a:p>
            <a:pPr algn="l" rtl="0">
              <a:spcBef>
                <a:spcPct val="0"/>
              </a:spcBef>
              <a:buClrTx/>
              <a:buFontTx/>
              <a:buNone/>
            </a:pPr>
            <a:r>
              <a:rPr lang="en-US" altLang="ru-RU" sz="1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FROM employees;</a:t>
            </a:r>
            <a:endParaRPr lang="en-US" altLang="ru-RU" sz="18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62C82BB2-1583-4011-A635-DFE0B68BB22D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81400" y="2019300"/>
            <a:ext cx="1087438" cy="342900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>
              <a:buClr>
                <a:srgbClr val="FF0000"/>
              </a:buClr>
            </a:pPr>
            <a:endParaRPr lang="en-IN" altLang="ru-RU" sz="1800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xmlns="" id="{7944CEF8-4C44-40A2-B5A7-F4628B0959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5334000"/>
            <a:ext cx="366713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lIns="12700" tIns="12700" rIns="12700" bIns="12700">
            <a:spAutoFit/>
          </a:bodyPr>
          <a:lstStyle>
            <a:lvl1pPr algn="l" defTabSz="822325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822325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822325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822325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822325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</a:pPr>
            <a:r>
              <a:rPr lang="en-US" altLang="ru-RU" sz="2400"/>
              <a:t>…</a:t>
            </a:r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xmlns="" id="{AE464342-AB24-462B-8A14-D557F4942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0600" y="3124200"/>
            <a:ext cx="1905000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3987151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5F2D23-A721-4056-89DC-482E4624D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altLang="ru-RU" dirty="0"/>
              <a:t>Дублирующиеся строки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848A17E-15D7-46BB-A8DA-64F25EB21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По умолчанию в запросах отображаются все строки, включая дублирующиеся строки.</a:t>
            </a:r>
          </a:p>
          <a:p>
            <a:pPr algn="l" rtl="0"/>
            <a:endParaRPr lang="ru-RU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xmlns="" id="{72BB1213-DA71-4A20-A10A-059FCFB4154F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911225" y="3078162"/>
            <a:ext cx="3213100" cy="7016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SELECT </a:t>
            </a:r>
            <a:r>
              <a:rPr lang="en-US" altLang="ru-RU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department_id</a:t>
            </a:r>
            <a:endParaRPr lang="en-US" altLang="ru-RU" sz="1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FROM   employees;</a:t>
            </a: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xmlns="" id="{1D02886E-1F8F-4A39-8E3B-AFD393E36938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4364038" y="3078162"/>
            <a:ext cx="4189412" cy="7016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SELECT DISTINCT </a:t>
            </a:r>
            <a:r>
              <a:rPr lang="en-US" altLang="ru-RU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department_id</a:t>
            </a:r>
            <a:endParaRPr lang="en-US" altLang="ru-RU" sz="1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FROM   employees;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xmlns="" id="{05D51C61-3CFD-40B0-A925-84A2F515B059}"/>
              </a:ext>
            </a:extLst>
          </p:cNvPr>
          <p:cNvSpPr>
            <a:spLocks noChangeArrowheads="1"/>
          </p:cNvSpPr>
          <p:nvPr/>
        </p:nvSpPr>
        <p:spPr bwMode="gray">
          <a:xfrm>
            <a:off x="5354638" y="3154362"/>
            <a:ext cx="1295400" cy="250825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0000"/>
              </a:buClr>
            </a:pPr>
            <a:endParaRPr lang="en-IN" altLang="ru-RU" sz="1800"/>
          </a:p>
        </p:txBody>
      </p:sp>
      <p:sp>
        <p:nvSpPr>
          <p:cNvPr id="15" name="Text Box 6">
            <a:extLst>
              <a:ext uri="{FF2B5EF4-FFF2-40B4-BE49-F238E27FC236}">
                <a16:creationId xmlns:a16="http://schemas.microsoft.com/office/drawing/2014/main" xmlns="" id="{13A1790C-E2F5-442E-935B-ABD4F8FD438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90600" y="5597524"/>
            <a:ext cx="366713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lIns="12700" tIns="12700" rIns="12700" bIns="12700">
            <a:spAutoFit/>
          </a:bodyPr>
          <a:lstStyle>
            <a:lvl1pPr algn="l" defTabSz="822325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822325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822325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822325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822325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ru-RU" sz="2400"/>
              <a:t>…</a:t>
            </a:r>
          </a:p>
        </p:txBody>
      </p:sp>
      <p:pic>
        <p:nvPicPr>
          <p:cNvPr id="16" name="Picture 14">
            <a:extLst>
              <a:ext uri="{FF2B5EF4-FFF2-40B4-BE49-F238E27FC236}">
                <a16:creationId xmlns:a16="http://schemas.microsoft.com/office/drawing/2014/main" xmlns="" id="{DCDBF4C4-F517-4413-A3C3-9DEEDC6CC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97324"/>
            <a:ext cx="157162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17" name="Picture 15">
            <a:extLst>
              <a:ext uri="{FF2B5EF4-FFF2-40B4-BE49-F238E27FC236}">
                <a16:creationId xmlns:a16="http://schemas.microsoft.com/office/drawing/2014/main" xmlns="" id="{1EE488EF-993A-49F6-AC29-8D6F8DCF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997324"/>
            <a:ext cx="156210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8" name="Oval 15">
            <a:extLst>
              <a:ext uri="{FF2B5EF4-FFF2-40B4-BE49-F238E27FC236}">
                <a16:creationId xmlns:a16="http://schemas.microsoft.com/office/drawing/2014/main" xmlns="" id="{830C7EC6-3750-4496-9F8C-BFF41668FE78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914400" y="2701924"/>
            <a:ext cx="338138" cy="341313"/>
          </a:xfrm>
          <a:prstGeom prst="ellipse">
            <a:avLst/>
          </a:prstGeom>
          <a:solidFill>
            <a:srgbClr val="99CC00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lIns="46038" tIns="46038" rIns="46038" bIns="46038" anchor="ctr"/>
          <a:lstStyle>
            <a:lvl1pPr algn="l" defTabSz="822325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822325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822325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822325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822325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ru-RU" sz="2800" b="1" baseline="-3000"/>
              <a:t>1</a:t>
            </a:r>
          </a:p>
        </p:txBody>
      </p:sp>
      <p:sp>
        <p:nvSpPr>
          <p:cNvPr id="19" name="Oval 16">
            <a:extLst>
              <a:ext uri="{FF2B5EF4-FFF2-40B4-BE49-F238E27FC236}">
                <a16:creationId xmlns:a16="http://schemas.microsoft.com/office/drawing/2014/main" xmlns="" id="{80B137DC-3EED-438F-A200-B2BE69F0A593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8229600" y="2701924"/>
            <a:ext cx="341313" cy="341313"/>
          </a:xfrm>
          <a:prstGeom prst="ellipse">
            <a:avLst/>
          </a:prstGeom>
          <a:solidFill>
            <a:srgbClr val="99CC00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lIns="46038" tIns="46038" rIns="46038" bIns="46038" anchor="ctr"/>
          <a:lstStyle>
            <a:lvl1pPr algn="l" defTabSz="822325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822325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822325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822325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822325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ru-RU" sz="2800" b="1" baseline="-300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xmlns="" val="21727219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0C429B-A3F9-494F-9EB0-1C3045C92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altLang="ru-RU" dirty="0"/>
              <a:t>Отображение структуры таблицы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27A2A7F-F8ED-4E1A-AA58-AB50925DE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325563"/>
          </a:xfrm>
        </p:spPr>
        <p:txBody>
          <a:bodyPr>
            <a:normAutofit fontScale="70000" lnSpcReduction="20000"/>
          </a:bodyPr>
          <a:lstStyle/>
          <a:p>
            <a:pPr algn="l" rtl="0"/>
            <a:r>
              <a:rPr lang="en-US" dirty="0"/>
              <a:t>Используйте команду DESCRIBE для отображения структуры таблицы.</a:t>
            </a:r>
          </a:p>
          <a:p>
            <a:pPr algn="l" rtl="0"/>
            <a:r>
              <a:rPr lang="en-US" dirty="0"/>
              <a:t>Или выберите таблицу в дереве подключений и используйте вкладку «Столбцы», чтобы просмотреть структуру таблицы.</a:t>
            </a:r>
          </a:p>
          <a:p>
            <a:pPr algn="l" rtl="0"/>
            <a:endParaRPr lang="ru-RU" dirty="0"/>
          </a:p>
        </p:txBody>
      </p:sp>
      <p:pic>
        <p:nvPicPr>
          <p:cNvPr id="5" name="Picture 14" descr="C:\salome_official\projects\11gR2\screenshots\les1_s26_a.gif">
            <a:extLst>
              <a:ext uri="{FF2B5EF4-FFF2-40B4-BE49-F238E27FC236}">
                <a16:creationId xmlns:a16="http://schemas.microsoft.com/office/drawing/2014/main" xmlns="" id="{140AA2FE-05BC-4EC4-A6AA-26C178305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60438" y="3667126"/>
            <a:ext cx="2293937" cy="24780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5" descr="C:\salome_official\projects\11gR2\screenshots\les1_s26_b.gif">
            <a:extLst>
              <a:ext uri="{FF2B5EF4-FFF2-40B4-BE49-F238E27FC236}">
                <a16:creationId xmlns:a16="http://schemas.microsoft.com/office/drawing/2014/main" xmlns="" id="{D9031019-6671-4787-B63F-8F2FC6C97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46288" y="4941888"/>
            <a:ext cx="6773862" cy="15065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2">
            <a:extLst>
              <a:ext uri="{FF2B5EF4-FFF2-40B4-BE49-F238E27FC236}">
                <a16:creationId xmlns:a16="http://schemas.microsoft.com/office/drawing/2014/main" xmlns="" id="{AF7C6933-44CF-4AEC-9AE2-4EA7D6EAD7E2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47875" y="4940301"/>
            <a:ext cx="549275" cy="187325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>
              <a:buClr>
                <a:srgbClr val="FF0000"/>
              </a:buClr>
            </a:pPr>
            <a:endParaRPr lang="en-IN" altLang="ru-RU" sz="180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ED5536D1-94A6-4D09-B00A-3C0783A36C50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914400" y="3151188"/>
            <a:ext cx="7277100" cy="3968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DESCRIBE </a:t>
            </a:r>
            <a:r>
              <a:rPr lang="en-US" altLang="ru-RU" sz="1800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tablename</a:t>
            </a:r>
            <a:endParaRPr lang="en-US" altLang="ru-RU" sz="1800" i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810462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69A1B3-7C13-4A31-AE1D-88DA1AD97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dirty="0" smtClean="0"/>
              <a:t>Пример </a:t>
            </a:r>
            <a:r>
              <a:rPr lang="en-US" dirty="0" smtClean="0"/>
              <a:t>DESCRIBE </a:t>
            </a:r>
            <a:r>
              <a:rPr lang="en-US" altLang="ru-RU" dirty="0" err="1" smtClean="0"/>
              <a:t>Команд</a:t>
            </a:r>
            <a:r>
              <a:rPr lang="ru-RU" altLang="ru-RU" dirty="0" err="1" smtClean="0"/>
              <a:t>ы</a:t>
            </a:r>
            <a:endParaRPr lang="ru-RU" dirty="0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xmlns="" id="{C33571F5-3711-4B7A-8004-EBF4AD80A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514600"/>
            <a:ext cx="3886200" cy="318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7B577FA7-1AB7-4577-8815-5E6C8BE99947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729876" y="1876799"/>
            <a:ext cx="7277100" cy="3968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DESCRIBE employees</a:t>
            </a:r>
          </a:p>
        </p:txBody>
      </p:sp>
    </p:spTree>
    <p:extLst>
      <p:ext uri="{BB962C8B-B14F-4D97-AF65-F5344CB8AC3E}">
        <p14:creationId xmlns:p14="http://schemas.microsoft.com/office/powerpoint/2010/main" xmlns="" val="36967448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028">
            <a:extLst>
              <a:ext uri="{FF2B5EF4-FFF2-40B4-BE49-F238E27FC236}">
                <a16:creationId xmlns:a16="http://schemas.microsoft.com/office/drawing/2014/main" xmlns="" id="{FA24F78E-EA9F-4378-9023-6886A75EAB3C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684867" y="5379379"/>
            <a:ext cx="7277100" cy="9461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22" name="Rectangle 1028">
            <a:extLst>
              <a:ext uri="{FF2B5EF4-FFF2-40B4-BE49-F238E27FC236}">
                <a16:creationId xmlns:a16="http://schemas.microsoft.com/office/drawing/2014/main" xmlns="" id="{FA24F78E-EA9F-4378-9023-6886A75EAB3C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690843" y="4393265"/>
            <a:ext cx="7277100" cy="9461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21" name="Rectangle 1028">
            <a:extLst>
              <a:ext uri="{FF2B5EF4-FFF2-40B4-BE49-F238E27FC236}">
                <a16:creationId xmlns:a16="http://schemas.microsoft.com/office/drawing/2014/main" xmlns="" id="{FA24F78E-EA9F-4378-9023-6886A75EAB3C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708772" y="3407146"/>
            <a:ext cx="7277100" cy="9461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20" name="Rectangle 1028">
            <a:extLst>
              <a:ext uri="{FF2B5EF4-FFF2-40B4-BE49-F238E27FC236}">
                <a16:creationId xmlns:a16="http://schemas.microsoft.com/office/drawing/2014/main" xmlns="" id="{FA24F78E-EA9F-4378-9023-6886A75EAB3C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717737" y="2412061"/>
            <a:ext cx="7277100" cy="9461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AA00E6-F64F-4930-BDB8-643BF70C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altLang="ru-RU" dirty="0" err="1"/>
              <a:t>Контрольный</a:t>
            </a:r>
            <a:r>
              <a:rPr lang="en-US" altLang="ru-RU" dirty="0"/>
              <a:t> </a:t>
            </a:r>
            <a:r>
              <a:rPr lang="ru-RU" altLang="ru-RU" dirty="0" smtClean="0"/>
              <a:t>в</a:t>
            </a:r>
            <a:r>
              <a:rPr lang="en-US" altLang="ru-RU" dirty="0" err="1" smtClean="0"/>
              <a:t>опрос</a:t>
            </a:r>
            <a:endParaRPr lang="ru-RU" dirty="0"/>
          </a:p>
        </p:txBody>
      </p:sp>
      <p:sp>
        <p:nvSpPr>
          <p:cNvPr id="19" name="Rectangle 1027">
            <a:extLst>
              <a:ext uri="{FF2B5EF4-FFF2-40B4-BE49-F238E27FC236}">
                <a16:creationId xmlns:a16="http://schemas.microsoft.com/office/drawing/2014/main" xmlns="" id="{6CC9C2AB-0245-41EC-B32A-E3CEE2BB24F3}"/>
              </a:ext>
            </a:extLst>
          </p:cNvPr>
          <p:cNvSpPr txBox="1">
            <a:spLocks noChangeArrowheads="1"/>
          </p:cNvSpPr>
          <p:nvPr/>
        </p:nvSpPr>
        <p:spPr>
          <a:xfrm>
            <a:off x="609600" y="1447801"/>
            <a:ext cx="7918450" cy="48623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19100" indent="-419100"/>
            <a:r>
              <a:rPr lang="ru-RU" altLang="ru-RU" sz="2400" dirty="0" smtClean="0"/>
              <a:t>Определите два </a:t>
            </a:r>
            <a:r>
              <a:rPr lang="en-US" altLang="ru-RU" sz="2400" dirty="0" smtClean="0"/>
              <a:t>SELECT-</a:t>
            </a:r>
            <a:r>
              <a:rPr lang="ru-RU" altLang="ru-RU" sz="2400" dirty="0" smtClean="0"/>
              <a:t>выражения, которые выполнятся успешно:</a:t>
            </a:r>
          </a:p>
          <a:p>
            <a:pPr marL="419100" indent="-419100">
              <a:buNone/>
            </a:pPr>
            <a:endParaRPr lang="en-US" altLang="ru-RU" sz="2400" dirty="0"/>
          </a:p>
          <a:p>
            <a:pPr marL="576263" lvl="1" indent="-461963">
              <a:buFont typeface="Arial" panose="020B0604020202020204" pitchFamily="34" charset="0"/>
              <a:buAutoNum type="alphaLcPeriod"/>
            </a:pPr>
            <a:r>
              <a:rPr lang="en-US" altLang="ru-RU" sz="1800" dirty="0">
                <a:latin typeface="Courier New" panose="02070309020205020404" pitchFamily="49" charset="0"/>
              </a:rPr>
              <a:t>SELECT </a:t>
            </a:r>
            <a:r>
              <a:rPr lang="en-US" altLang="ru-RU" sz="1800" dirty="0" err="1">
                <a:latin typeface="Courier New" panose="02070309020205020404" pitchFamily="49" charset="0"/>
              </a:rPr>
              <a:t>first_name</a:t>
            </a:r>
            <a:r>
              <a:rPr lang="en-US" altLang="ru-RU" sz="1800" dirty="0">
                <a:latin typeface="Courier New" panose="02070309020205020404" pitchFamily="49" charset="0"/>
              </a:rPr>
              <a:t>, </a:t>
            </a:r>
            <a:r>
              <a:rPr lang="en-US" altLang="ru-RU" sz="1800" dirty="0" err="1">
                <a:latin typeface="Courier New" panose="02070309020205020404" pitchFamily="49" charset="0"/>
              </a:rPr>
              <a:t>last_name</a:t>
            </a:r>
            <a:r>
              <a:rPr lang="en-US" altLang="ru-RU" sz="1800" dirty="0">
                <a:latin typeface="Courier New" panose="02070309020205020404" pitchFamily="49" charset="0"/>
              </a:rPr>
              <a:t>, </a:t>
            </a:r>
            <a:r>
              <a:rPr lang="en-US" altLang="ru-RU" sz="1800" dirty="0" err="1">
                <a:latin typeface="Courier New" panose="02070309020205020404" pitchFamily="49" charset="0"/>
              </a:rPr>
              <a:t>job_id</a:t>
            </a:r>
            <a:r>
              <a:rPr lang="en-US" altLang="ru-RU" sz="1800" dirty="0">
                <a:latin typeface="Courier New" panose="02070309020205020404" pitchFamily="49" charset="0"/>
              </a:rPr>
              <a:t>, salary*12</a:t>
            </a:r>
            <a:br>
              <a:rPr lang="en-US" altLang="ru-RU" sz="1800" dirty="0">
                <a:latin typeface="Courier New" panose="02070309020205020404" pitchFamily="49" charset="0"/>
              </a:rPr>
            </a:br>
            <a:r>
              <a:rPr lang="en-US" altLang="ru-RU" sz="1800" dirty="0">
                <a:latin typeface="Courier New" panose="02070309020205020404" pitchFamily="49" charset="0"/>
              </a:rPr>
              <a:t> AS Yearly Sal</a:t>
            </a:r>
            <a:br>
              <a:rPr lang="en-US" altLang="ru-RU" sz="1800" dirty="0">
                <a:latin typeface="Courier New" panose="02070309020205020404" pitchFamily="49" charset="0"/>
              </a:rPr>
            </a:br>
            <a:r>
              <a:rPr lang="en-US" altLang="ru-RU" sz="1800" dirty="0">
                <a:latin typeface="Courier New" panose="02070309020205020404" pitchFamily="49" charset="0"/>
              </a:rPr>
              <a:t>FROM   employees; </a:t>
            </a:r>
            <a:br>
              <a:rPr lang="en-US" altLang="ru-RU" sz="1800" dirty="0">
                <a:latin typeface="Courier New" panose="02070309020205020404" pitchFamily="49" charset="0"/>
              </a:rPr>
            </a:br>
            <a:endParaRPr lang="en-US" altLang="ru-RU" sz="1800" dirty="0">
              <a:latin typeface="Courier New" panose="02070309020205020404" pitchFamily="49" charset="0"/>
            </a:endParaRPr>
          </a:p>
          <a:p>
            <a:pPr marL="576263" lvl="1" indent="-461963">
              <a:buFont typeface="Arial" panose="020B0604020202020204" pitchFamily="34" charset="0"/>
              <a:buAutoNum type="alphaLcPeriod"/>
            </a:pPr>
            <a:r>
              <a:rPr lang="en-US" altLang="ru-RU" sz="1800" dirty="0">
                <a:latin typeface="Courier New" panose="02070309020205020404" pitchFamily="49" charset="0"/>
              </a:rPr>
              <a:t>SELECT </a:t>
            </a:r>
            <a:r>
              <a:rPr lang="en-US" altLang="ru-RU" sz="1800" dirty="0" err="1">
                <a:latin typeface="Courier New" panose="02070309020205020404" pitchFamily="49" charset="0"/>
              </a:rPr>
              <a:t>first_name</a:t>
            </a:r>
            <a:r>
              <a:rPr lang="en-US" altLang="ru-RU" sz="1800" dirty="0">
                <a:latin typeface="Courier New" panose="02070309020205020404" pitchFamily="49" charset="0"/>
              </a:rPr>
              <a:t>, </a:t>
            </a:r>
            <a:r>
              <a:rPr lang="en-US" altLang="ru-RU" sz="1800" dirty="0" err="1">
                <a:latin typeface="Courier New" panose="02070309020205020404" pitchFamily="49" charset="0"/>
              </a:rPr>
              <a:t>last_name</a:t>
            </a:r>
            <a:r>
              <a:rPr lang="en-US" altLang="ru-RU" sz="1800" dirty="0">
                <a:latin typeface="Courier New" panose="02070309020205020404" pitchFamily="49" charset="0"/>
              </a:rPr>
              <a:t>, </a:t>
            </a:r>
            <a:r>
              <a:rPr lang="en-US" altLang="ru-RU" sz="1800" dirty="0" err="1">
                <a:latin typeface="Courier New" panose="02070309020205020404" pitchFamily="49" charset="0"/>
              </a:rPr>
              <a:t>job_id</a:t>
            </a:r>
            <a:r>
              <a:rPr lang="en-US" altLang="ru-RU" sz="1800" dirty="0">
                <a:latin typeface="Courier New" panose="02070309020205020404" pitchFamily="49" charset="0"/>
              </a:rPr>
              <a:t>, salary*12</a:t>
            </a:r>
            <a:br>
              <a:rPr lang="en-US" altLang="ru-RU" sz="1800" dirty="0">
                <a:latin typeface="Courier New" panose="02070309020205020404" pitchFamily="49" charset="0"/>
              </a:rPr>
            </a:br>
            <a:r>
              <a:rPr lang="en-US" altLang="ru-RU" sz="1800" dirty="0">
                <a:latin typeface="Courier New" panose="02070309020205020404" pitchFamily="49" charset="0"/>
              </a:rPr>
              <a:t> "yearly </a:t>
            </a:r>
            <a:r>
              <a:rPr lang="en-US" altLang="ru-RU" sz="1800" dirty="0" err="1">
                <a:latin typeface="Courier New" panose="02070309020205020404" pitchFamily="49" charset="0"/>
              </a:rPr>
              <a:t>sal</a:t>
            </a:r>
            <a:r>
              <a:rPr lang="en-US" altLang="ru-RU" sz="1800" dirty="0">
                <a:latin typeface="Courier New" panose="02070309020205020404" pitchFamily="49" charset="0"/>
              </a:rPr>
              <a:t>"</a:t>
            </a:r>
            <a:br>
              <a:rPr lang="en-US" altLang="ru-RU" sz="1800" dirty="0">
                <a:latin typeface="Courier New" panose="02070309020205020404" pitchFamily="49" charset="0"/>
              </a:rPr>
            </a:br>
            <a:r>
              <a:rPr lang="en-US" altLang="ru-RU" sz="1800" dirty="0">
                <a:latin typeface="Courier New" panose="02070309020205020404" pitchFamily="49" charset="0"/>
              </a:rPr>
              <a:t>FROM   employees; </a:t>
            </a:r>
            <a:br>
              <a:rPr lang="en-US" altLang="ru-RU" sz="1800" dirty="0">
                <a:latin typeface="Courier New" panose="02070309020205020404" pitchFamily="49" charset="0"/>
              </a:rPr>
            </a:br>
            <a:endParaRPr lang="en-US" altLang="ru-RU" sz="1800" dirty="0">
              <a:latin typeface="Courier New" panose="02070309020205020404" pitchFamily="49" charset="0"/>
            </a:endParaRPr>
          </a:p>
          <a:p>
            <a:pPr marL="576263" lvl="1" indent="-461963">
              <a:buFont typeface="Arial" panose="020B0604020202020204" pitchFamily="34" charset="0"/>
              <a:buAutoNum type="alphaLcPeriod"/>
            </a:pPr>
            <a:r>
              <a:rPr lang="en-US" altLang="ru-RU" sz="1800" dirty="0">
                <a:latin typeface="Courier New" panose="02070309020205020404" pitchFamily="49" charset="0"/>
              </a:rPr>
              <a:t>SELECT </a:t>
            </a:r>
            <a:r>
              <a:rPr lang="en-US" altLang="ru-RU" sz="1800" dirty="0" err="1">
                <a:latin typeface="Courier New" panose="02070309020205020404" pitchFamily="49" charset="0"/>
              </a:rPr>
              <a:t>first_name</a:t>
            </a:r>
            <a:r>
              <a:rPr lang="en-US" altLang="ru-RU" sz="1800" dirty="0">
                <a:latin typeface="Courier New" panose="02070309020205020404" pitchFamily="49" charset="0"/>
              </a:rPr>
              <a:t>, </a:t>
            </a:r>
            <a:r>
              <a:rPr lang="en-US" altLang="ru-RU" sz="1800" dirty="0" err="1">
                <a:latin typeface="Courier New" panose="02070309020205020404" pitchFamily="49" charset="0"/>
              </a:rPr>
              <a:t>last_name</a:t>
            </a:r>
            <a:r>
              <a:rPr lang="en-US" altLang="ru-RU" sz="1800" dirty="0">
                <a:latin typeface="Courier New" panose="02070309020205020404" pitchFamily="49" charset="0"/>
              </a:rPr>
              <a:t>, </a:t>
            </a:r>
            <a:r>
              <a:rPr lang="en-US" altLang="ru-RU" sz="1800" dirty="0" err="1">
                <a:latin typeface="Courier New" panose="02070309020205020404" pitchFamily="49" charset="0"/>
              </a:rPr>
              <a:t>job_id</a:t>
            </a:r>
            <a:r>
              <a:rPr lang="en-US" altLang="ru-RU" sz="1800" dirty="0">
                <a:latin typeface="Courier New" panose="02070309020205020404" pitchFamily="49" charset="0"/>
              </a:rPr>
              <a:t>, salary AS</a:t>
            </a:r>
            <a:br>
              <a:rPr lang="en-US" altLang="ru-RU" sz="1800" dirty="0">
                <a:latin typeface="Courier New" panose="02070309020205020404" pitchFamily="49" charset="0"/>
              </a:rPr>
            </a:br>
            <a:r>
              <a:rPr lang="en-US" altLang="ru-RU" sz="1800" dirty="0">
                <a:latin typeface="Courier New" panose="02070309020205020404" pitchFamily="49" charset="0"/>
              </a:rPr>
              <a:t> "yearly </a:t>
            </a:r>
            <a:r>
              <a:rPr lang="en-US" altLang="ru-RU" sz="1800" dirty="0" err="1">
                <a:latin typeface="Courier New" panose="02070309020205020404" pitchFamily="49" charset="0"/>
              </a:rPr>
              <a:t>sal</a:t>
            </a:r>
            <a:r>
              <a:rPr lang="en-US" altLang="ru-RU" sz="1800" dirty="0">
                <a:latin typeface="Courier New" panose="02070309020205020404" pitchFamily="49" charset="0"/>
              </a:rPr>
              <a:t>"</a:t>
            </a:r>
            <a:br>
              <a:rPr lang="en-US" altLang="ru-RU" sz="1800" dirty="0">
                <a:latin typeface="Courier New" panose="02070309020205020404" pitchFamily="49" charset="0"/>
              </a:rPr>
            </a:br>
            <a:r>
              <a:rPr lang="en-US" altLang="ru-RU" sz="1800" dirty="0">
                <a:latin typeface="Courier New" panose="02070309020205020404" pitchFamily="49" charset="0"/>
              </a:rPr>
              <a:t>FROM   employees;</a:t>
            </a:r>
            <a:br>
              <a:rPr lang="en-US" altLang="ru-RU" sz="1800" dirty="0">
                <a:latin typeface="Courier New" panose="02070309020205020404" pitchFamily="49" charset="0"/>
              </a:rPr>
            </a:br>
            <a:endParaRPr lang="en-US" altLang="ru-RU" sz="1800" dirty="0">
              <a:latin typeface="Courier New" panose="02070309020205020404" pitchFamily="49" charset="0"/>
            </a:endParaRPr>
          </a:p>
          <a:p>
            <a:pPr marL="576263" lvl="1" indent="-461963">
              <a:buFont typeface="Arial" panose="020B0604020202020204" pitchFamily="34" charset="0"/>
              <a:buAutoNum type="alphaLcPeriod"/>
            </a:pPr>
            <a:r>
              <a:rPr lang="en-US" altLang="ru-RU" sz="1800" dirty="0">
                <a:latin typeface="Courier New" panose="02070309020205020404" pitchFamily="49" charset="0"/>
              </a:rPr>
              <a:t>SELECT </a:t>
            </a:r>
            <a:r>
              <a:rPr lang="en-US" altLang="ru-RU" sz="1800" dirty="0" err="1">
                <a:latin typeface="Courier New" panose="02070309020205020404" pitchFamily="49" charset="0"/>
              </a:rPr>
              <a:t>first_name+last_name</a:t>
            </a:r>
            <a:r>
              <a:rPr lang="en-US" altLang="ru-RU" sz="1800" dirty="0">
                <a:latin typeface="Courier New" panose="02070309020205020404" pitchFamily="49" charset="0"/>
              </a:rPr>
              <a:t> AS name, </a:t>
            </a:r>
            <a:r>
              <a:rPr lang="en-US" altLang="ru-RU" sz="1800" dirty="0" err="1">
                <a:latin typeface="Courier New" panose="02070309020205020404" pitchFamily="49" charset="0"/>
              </a:rPr>
              <a:t>job_Id</a:t>
            </a:r>
            <a:r>
              <a:rPr lang="en-US" altLang="ru-RU" sz="1800" dirty="0">
                <a:latin typeface="Courier New" panose="02070309020205020404" pitchFamily="49" charset="0"/>
              </a:rPr>
              <a:t>,</a:t>
            </a:r>
            <a:br>
              <a:rPr lang="en-US" altLang="ru-RU" sz="1800" dirty="0">
                <a:latin typeface="Courier New" panose="02070309020205020404" pitchFamily="49" charset="0"/>
              </a:rPr>
            </a:br>
            <a:r>
              <a:rPr lang="en-US" altLang="ru-RU" sz="1800" dirty="0">
                <a:latin typeface="Courier New" panose="02070309020205020404" pitchFamily="49" charset="0"/>
              </a:rPr>
              <a:t> salary*12 yearly </a:t>
            </a:r>
            <a:r>
              <a:rPr lang="en-US" altLang="ru-RU" sz="1800" dirty="0" err="1">
                <a:latin typeface="Courier New" panose="02070309020205020404" pitchFamily="49" charset="0"/>
              </a:rPr>
              <a:t>sal</a:t>
            </a:r>
            <a:r>
              <a:rPr lang="en-US" altLang="ru-RU" sz="1800" dirty="0">
                <a:latin typeface="Courier New" panose="02070309020205020404" pitchFamily="49" charset="0"/>
              </a:rPr>
              <a:t/>
            </a:r>
            <a:br>
              <a:rPr lang="en-US" altLang="ru-RU" sz="1800" dirty="0">
                <a:latin typeface="Courier New" panose="02070309020205020404" pitchFamily="49" charset="0"/>
              </a:rPr>
            </a:br>
            <a:r>
              <a:rPr lang="en-US" altLang="ru-RU" sz="1800" dirty="0">
                <a:latin typeface="Courier New" panose="02070309020205020404" pitchFamily="49" charset="0"/>
              </a:rPr>
              <a:t>FROM   employees;</a:t>
            </a:r>
          </a:p>
        </p:txBody>
      </p:sp>
    </p:spTree>
    <p:extLst>
      <p:ext uri="{BB962C8B-B14F-4D97-AF65-F5344CB8AC3E}">
        <p14:creationId xmlns:p14="http://schemas.microsoft.com/office/powerpoint/2010/main" xmlns="" val="3862973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4892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4315">
              <a:lnSpc>
                <a:spcPct val="100000"/>
              </a:lnSpc>
              <a:spcBef>
                <a:spcPts val="95"/>
              </a:spcBef>
            </a:pPr>
            <a:r>
              <a:rPr lang="ru-RU" sz="3100" dirty="0" smtClean="0">
                <a:latin typeface="Roboto"/>
                <a:cs typeface="Roboto"/>
              </a:rPr>
              <a:t>Управление данными</a:t>
            </a:r>
            <a:endParaRPr sz="3100">
              <a:latin typeface="Roboto"/>
              <a:cs typeface="Roboto"/>
            </a:endParaRP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lc="http://schemas.openxmlformats.org/drawingml/2006/lockedCanvas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28728" y="1071546"/>
            <a:ext cx="6797415" cy="5328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2910" y="214290"/>
            <a:ext cx="5820298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200" dirty="0" smtClean="0"/>
              <a:t>Обязанности аналитика данных</a:t>
            </a:r>
            <a:endParaRPr sz="3200">
              <a:latin typeface="Arial Black"/>
              <a:cs typeface="Arial Black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3587" y="276351"/>
            <a:ext cx="33528" cy="445008"/>
          </a:xfrm>
          <a:prstGeom prst="rect">
            <a:avLst/>
          </a:prstGeom>
        </p:spPr>
      </p:pic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500034" y="928670"/>
            <a:ext cx="8001056" cy="5709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Анализ </a:t>
            </a:r>
            <a:r>
              <a:rPr kumimoji="0" lang="ru-RU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бизнес-требований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/>
            </a:r>
            <a:b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</a:b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→ Преобразование задач бизнеса в SQL-запросы и схемы данных.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Профилирование данных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/>
            </a:r>
            <a:b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</a:b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→ Поиск аномалий, пропусков и ошибок в источниках данных.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Проверка и </a:t>
            </a:r>
            <a:r>
              <a:rPr kumimoji="0" lang="ru-RU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валидация</a:t>
            </a:r>
            <a:r>
              <a:rPr kumimoji="0" lang="ru-R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 ETL-результатов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/>
            </a:r>
            <a:b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</a:b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→ Сравнение источников и целевых таблиц, контроль корректности загрузки.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Написание SQL-запросов и отчетов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/>
            </a:r>
            <a:b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</a:b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→ Выгрузки, витрины, метрики, сегменты пользователей.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Работа с витринами данных (</a:t>
            </a:r>
            <a:r>
              <a:rPr kumimoji="0" lang="ru-RU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Data</a:t>
            </a:r>
            <a:r>
              <a:rPr kumimoji="0" lang="ru-R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 </a:t>
            </a:r>
            <a:r>
              <a:rPr kumimoji="0" lang="ru-RU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Marts</a:t>
            </a:r>
            <a:r>
              <a:rPr kumimoji="0" lang="ru-R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)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/>
            </a:r>
            <a:b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</a:b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→ Проектирование или использование витрин для аналитики.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Анализ данных в хранилищах (DWH)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/>
            </a:r>
            <a:b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</a:b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→ Использование </a:t>
            </a:r>
            <a:r>
              <a:rPr kumimoji="0" 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Hive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, </a:t>
            </a:r>
            <a:r>
              <a:rPr kumimoji="0" 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Redshift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, </a:t>
            </a:r>
            <a:r>
              <a:rPr kumimoji="0" 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BigQuery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, </a:t>
            </a:r>
            <a:r>
              <a:rPr kumimoji="0" 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Snowflake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, </a:t>
            </a:r>
            <a:r>
              <a:rPr kumimoji="0" 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Databricks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 и др.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Мониторинг качества данных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/>
            </a:r>
            <a:b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</a:b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→ Проверки, </a:t>
            </a:r>
            <a:r>
              <a:rPr kumimoji="0" 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алерты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, логика проверок (например, "нет новых заказов 2 дня").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Сотрудничество с инженерами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/>
            </a:r>
            <a:b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</a:b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→ Уточнение логики ETL, участие в тестировании </a:t>
            </a:r>
            <a:r>
              <a:rPr kumimoji="0" 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пайплайнов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Поддержка </a:t>
            </a:r>
            <a:r>
              <a:rPr kumimoji="0" lang="ru-RU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дашбордов</a:t>
            </a:r>
            <a:r>
              <a:rPr kumimoji="0" lang="ru-R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 и BI-инструментов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/>
            </a:r>
            <a:b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</a:b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→ Работа с </a:t>
            </a:r>
            <a:r>
              <a:rPr kumimoji="0" 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Power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 BI, </a:t>
            </a:r>
            <a:r>
              <a:rPr kumimoji="0" 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Tableau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, </a:t>
            </a:r>
            <a:r>
              <a:rPr kumimoji="0" 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Superset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, </a:t>
            </a:r>
            <a:r>
              <a:rPr kumimoji="0" 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Metabase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 и т.п.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Документация метрик и источников данных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/>
            </a:r>
            <a:b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</a:b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→ </a:t>
            </a:r>
            <a:r>
              <a:rPr kumimoji="0" 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Data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 </a:t>
            </a:r>
            <a:r>
              <a:rPr kumimoji="0" 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catalog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, </a:t>
            </a:r>
            <a:r>
              <a:rPr kumimoji="0" 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бизнес-глоссарии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, описание витрин.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2910" y="214290"/>
            <a:ext cx="5820298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ru-RU" sz="3200" dirty="0" smtClean="0"/>
              <a:t>Обязанности инженера данных:</a:t>
            </a:r>
            <a:endParaRPr lang="ru-RU" sz="320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3587" y="276351"/>
            <a:ext cx="33528" cy="445008"/>
          </a:xfrm>
          <a:prstGeom prst="rect">
            <a:avLst/>
          </a:prstGeom>
        </p:spPr>
      </p:pic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500034" y="928670"/>
            <a:ext cx="8001056" cy="5709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b="1" dirty="0" smtClean="0"/>
              <a:t>Проектирование архитектуры DWH</a:t>
            </a:r>
            <a:r>
              <a:rPr lang="ru-RU" sz="1600" dirty="0" smtClean="0"/>
              <a:t/>
            </a:r>
            <a:br>
              <a:rPr lang="ru-RU" sz="1600" dirty="0" smtClean="0"/>
            </a:br>
            <a:r>
              <a:rPr lang="ru-RU" sz="1600" dirty="0" smtClean="0"/>
              <a:t>→ Выбор подходящей модели (звезда, снежинка, </a:t>
            </a:r>
            <a:r>
              <a:rPr lang="ru-RU" sz="1600" dirty="0" err="1" smtClean="0"/>
              <a:t>Data</a:t>
            </a:r>
            <a:r>
              <a:rPr lang="ru-RU" sz="1600" dirty="0" smtClean="0"/>
              <a:t> </a:t>
            </a:r>
            <a:r>
              <a:rPr lang="ru-RU" sz="1600" dirty="0" err="1" smtClean="0"/>
              <a:t>Vault</a:t>
            </a:r>
            <a:r>
              <a:rPr lang="ru-RU" sz="1600" dirty="0" smtClean="0"/>
              <a:t>).</a:t>
            </a:r>
          </a:p>
          <a:p>
            <a:pPr>
              <a:spcBef>
                <a:spcPts val="600"/>
              </a:spcBef>
            </a:pPr>
            <a:r>
              <a:rPr lang="ru-RU" sz="1600" b="1" dirty="0" smtClean="0"/>
              <a:t>Разработка ETL/</a:t>
            </a:r>
            <a:r>
              <a:rPr lang="ru-RU" sz="1600" b="1" dirty="0" err="1" smtClean="0"/>
              <a:t>ELT-пайплайнов</a:t>
            </a:r>
            <a:r>
              <a:rPr lang="ru-RU" sz="1600" dirty="0" smtClean="0"/>
              <a:t/>
            </a:r>
            <a:br>
              <a:rPr lang="ru-RU" sz="1600" dirty="0" smtClean="0"/>
            </a:br>
            <a:r>
              <a:rPr lang="ru-RU" sz="1600" dirty="0" smtClean="0"/>
              <a:t>→ Сбор, трансформация и загрузка данных с помощью </a:t>
            </a:r>
            <a:r>
              <a:rPr lang="ru-RU" sz="1600" dirty="0" err="1" smtClean="0"/>
              <a:t>Spark</a:t>
            </a:r>
            <a:r>
              <a:rPr lang="ru-RU" sz="1600" dirty="0" smtClean="0"/>
              <a:t>, </a:t>
            </a:r>
            <a:r>
              <a:rPr lang="ru-RU" sz="1600" dirty="0" err="1" smtClean="0"/>
              <a:t>Airflow</a:t>
            </a:r>
            <a:r>
              <a:rPr lang="ru-RU" sz="1600" dirty="0" smtClean="0"/>
              <a:t>, </a:t>
            </a:r>
            <a:r>
              <a:rPr lang="ru-RU" sz="1600" dirty="0" err="1" smtClean="0"/>
              <a:t>dbt</a:t>
            </a:r>
            <a:r>
              <a:rPr lang="ru-RU" sz="1600" dirty="0" smtClean="0"/>
              <a:t>, </a:t>
            </a:r>
            <a:r>
              <a:rPr lang="ru-RU" sz="1600" dirty="0" err="1" smtClean="0"/>
              <a:t>NiFi</a:t>
            </a:r>
            <a:r>
              <a:rPr lang="ru-RU" sz="1600" dirty="0" smtClean="0"/>
              <a:t> и др.</a:t>
            </a:r>
          </a:p>
          <a:p>
            <a:pPr>
              <a:spcBef>
                <a:spcPts val="600"/>
              </a:spcBef>
            </a:pPr>
            <a:r>
              <a:rPr lang="ru-RU" sz="1600" b="1" dirty="0" smtClean="0"/>
              <a:t>Интеграция источников данных</a:t>
            </a:r>
            <a:r>
              <a:rPr lang="ru-RU" sz="1600" dirty="0" smtClean="0"/>
              <a:t/>
            </a:r>
            <a:br>
              <a:rPr lang="ru-RU" sz="1600" dirty="0" smtClean="0"/>
            </a:br>
            <a:r>
              <a:rPr lang="ru-RU" sz="1600" dirty="0" smtClean="0"/>
              <a:t>→ Работа с API, </a:t>
            </a:r>
            <a:r>
              <a:rPr lang="ru-RU" sz="1600" dirty="0" err="1" smtClean="0"/>
              <a:t>Kafka</a:t>
            </a:r>
            <a:r>
              <a:rPr lang="ru-RU" sz="1600" dirty="0" smtClean="0"/>
              <a:t>, S3, файловыми системами, RDBMS.</a:t>
            </a:r>
          </a:p>
          <a:p>
            <a:pPr>
              <a:spcBef>
                <a:spcPts val="600"/>
              </a:spcBef>
            </a:pPr>
            <a:r>
              <a:rPr lang="ru-RU" sz="1600" b="1" dirty="0" smtClean="0"/>
              <a:t>Оптимизация и автоматизация </a:t>
            </a:r>
            <a:r>
              <a:rPr lang="ru-RU" sz="1600" b="1" dirty="0" err="1" smtClean="0"/>
              <a:t>пайплайнов</a:t>
            </a:r>
            <a:r>
              <a:rPr lang="ru-RU" sz="1600" dirty="0" smtClean="0"/>
              <a:t/>
            </a:r>
            <a:br>
              <a:rPr lang="ru-RU" sz="1600" dirty="0" smtClean="0"/>
            </a:br>
            <a:r>
              <a:rPr lang="ru-RU" sz="1600" dirty="0" smtClean="0"/>
              <a:t>→ Повышение производительности, отказоустойчивости, повторного запуска.</a:t>
            </a:r>
          </a:p>
          <a:p>
            <a:pPr>
              <a:spcBef>
                <a:spcPts val="600"/>
              </a:spcBef>
            </a:pPr>
            <a:r>
              <a:rPr lang="ru-RU" sz="1600" b="1" dirty="0" smtClean="0"/>
              <a:t>Мониторинг и </a:t>
            </a:r>
            <a:r>
              <a:rPr lang="ru-RU" sz="1600" b="1" dirty="0" err="1" smtClean="0"/>
              <a:t>логирование</a:t>
            </a:r>
            <a:r>
              <a:rPr lang="ru-RU" sz="1600" b="1" dirty="0" smtClean="0"/>
              <a:t> процессов</a:t>
            </a:r>
            <a:r>
              <a:rPr lang="ru-RU" sz="1600" dirty="0" smtClean="0"/>
              <a:t/>
            </a:r>
            <a:br>
              <a:rPr lang="ru-RU" sz="1600" dirty="0" smtClean="0"/>
            </a:br>
            <a:r>
              <a:rPr lang="ru-RU" sz="1600" dirty="0" smtClean="0"/>
              <a:t>→ Настройка </a:t>
            </a:r>
            <a:r>
              <a:rPr lang="ru-RU" sz="1600" dirty="0" err="1" smtClean="0"/>
              <a:t>алертов</a:t>
            </a:r>
            <a:r>
              <a:rPr lang="ru-RU" sz="1600" dirty="0" smtClean="0"/>
              <a:t>, логов и SLA.</a:t>
            </a:r>
          </a:p>
          <a:p>
            <a:pPr>
              <a:spcBef>
                <a:spcPts val="600"/>
              </a:spcBef>
            </a:pPr>
            <a:r>
              <a:rPr lang="ru-RU" sz="1600" b="1" dirty="0" smtClean="0"/>
              <a:t>Управление данными в DWH</a:t>
            </a:r>
            <a:r>
              <a:rPr lang="ru-RU" sz="1600" dirty="0" smtClean="0"/>
              <a:t/>
            </a:r>
            <a:br>
              <a:rPr lang="ru-RU" sz="1600" dirty="0" smtClean="0"/>
            </a:br>
            <a:r>
              <a:rPr lang="ru-RU" sz="1600" dirty="0" smtClean="0"/>
              <a:t>→ Создание таблиц, </a:t>
            </a:r>
            <a:r>
              <a:rPr lang="ru-RU" sz="1600" dirty="0" err="1" smtClean="0"/>
              <a:t>партиционирование</a:t>
            </a:r>
            <a:r>
              <a:rPr lang="ru-RU" sz="1600" dirty="0" smtClean="0"/>
              <a:t>, кластеризация, </a:t>
            </a:r>
            <a:r>
              <a:rPr lang="ru-RU" sz="1600" dirty="0" err="1" smtClean="0"/>
              <a:t>Z-order</a:t>
            </a:r>
            <a:r>
              <a:rPr lang="ru-RU" sz="1600" dirty="0" smtClean="0"/>
              <a:t>, VACUUM и OPTIMIZE.</a:t>
            </a:r>
          </a:p>
          <a:p>
            <a:pPr>
              <a:spcBef>
                <a:spcPts val="600"/>
              </a:spcBef>
            </a:pPr>
            <a:r>
              <a:rPr lang="ru-RU" sz="1600" b="1" dirty="0" smtClean="0"/>
              <a:t>Обеспечение качества и целостности данных</a:t>
            </a:r>
            <a:r>
              <a:rPr lang="ru-RU" sz="1600" dirty="0" smtClean="0"/>
              <a:t/>
            </a:r>
            <a:br>
              <a:rPr lang="ru-RU" sz="1600" dirty="0" smtClean="0"/>
            </a:br>
            <a:r>
              <a:rPr lang="ru-RU" sz="1600" dirty="0" smtClean="0"/>
              <a:t>→ Проверки, </a:t>
            </a:r>
            <a:r>
              <a:rPr lang="ru-RU" sz="1600" dirty="0" err="1" smtClean="0"/>
              <a:t>constraints</a:t>
            </a:r>
            <a:r>
              <a:rPr lang="ru-RU" sz="1600" dirty="0" smtClean="0"/>
              <a:t>, </a:t>
            </a:r>
            <a:r>
              <a:rPr lang="ru-RU" sz="1600" dirty="0" err="1" smtClean="0"/>
              <a:t>data</a:t>
            </a:r>
            <a:r>
              <a:rPr lang="ru-RU" sz="1600" dirty="0" smtClean="0"/>
              <a:t> </a:t>
            </a:r>
            <a:r>
              <a:rPr lang="ru-RU" sz="1600" dirty="0" err="1" smtClean="0"/>
              <a:t>validation</a:t>
            </a:r>
            <a:r>
              <a:rPr lang="ru-RU" sz="1600" dirty="0" smtClean="0"/>
              <a:t>, профилирование.</a:t>
            </a:r>
          </a:p>
          <a:p>
            <a:pPr>
              <a:spcBef>
                <a:spcPts val="600"/>
              </a:spcBef>
            </a:pPr>
            <a:r>
              <a:rPr lang="ru-RU" sz="1600" b="1" dirty="0" smtClean="0"/>
              <a:t>Работа с </a:t>
            </a:r>
            <a:r>
              <a:rPr lang="ru-RU" sz="1600" b="1" dirty="0" err="1" smtClean="0"/>
              <a:t>версионностью</a:t>
            </a:r>
            <a:r>
              <a:rPr lang="ru-RU" sz="1600" b="1" dirty="0" smtClean="0"/>
              <a:t> и CI/CD</a:t>
            </a:r>
            <a:r>
              <a:rPr lang="ru-RU" sz="1600" dirty="0" smtClean="0"/>
              <a:t/>
            </a:r>
            <a:br>
              <a:rPr lang="ru-RU" sz="1600" dirty="0" smtClean="0"/>
            </a:br>
            <a:r>
              <a:rPr lang="ru-RU" sz="1600" dirty="0" smtClean="0"/>
              <a:t>→ Использование </a:t>
            </a:r>
            <a:r>
              <a:rPr lang="ru-RU" sz="1600" dirty="0" err="1" smtClean="0"/>
              <a:t>Git</a:t>
            </a:r>
            <a:r>
              <a:rPr lang="ru-RU" sz="1600" dirty="0" smtClean="0"/>
              <a:t>, </a:t>
            </a:r>
            <a:r>
              <a:rPr lang="ru-RU" sz="1600" dirty="0" err="1" smtClean="0"/>
              <a:t>dbt</a:t>
            </a:r>
            <a:r>
              <a:rPr lang="ru-RU" sz="1600" dirty="0" smtClean="0"/>
              <a:t>, </a:t>
            </a:r>
            <a:r>
              <a:rPr lang="ru-RU" sz="1600" dirty="0" err="1" smtClean="0"/>
              <a:t>Terraform</a:t>
            </a:r>
            <a:r>
              <a:rPr lang="ru-RU" sz="1600" dirty="0" smtClean="0"/>
              <a:t>, </a:t>
            </a:r>
            <a:r>
              <a:rPr lang="ru-RU" sz="1600" dirty="0" err="1" smtClean="0"/>
              <a:t>Jenkins</a:t>
            </a:r>
            <a:r>
              <a:rPr lang="ru-RU" sz="1600" dirty="0" smtClean="0"/>
              <a:t>, </a:t>
            </a:r>
            <a:r>
              <a:rPr lang="ru-RU" sz="1600" dirty="0" err="1" smtClean="0"/>
              <a:t>Docker</a:t>
            </a:r>
            <a:r>
              <a:rPr lang="ru-RU" sz="1600" dirty="0" smtClean="0"/>
              <a:t> и т.д.</a:t>
            </a:r>
          </a:p>
          <a:p>
            <a:pPr>
              <a:spcBef>
                <a:spcPts val="600"/>
              </a:spcBef>
            </a:pPr>
            <a:r>
              <a:rPr lang="ru-RU" sz="1600" b="1" dirty="0" smtClean="0"/>
              <a:t>Управление доступом и безопасностью данных</a:t>
            </a:r>
            <a:r>
              <a:rPr lang="ru-RU" sz="1600" dirty="0" smtClean="0"/>
              <a:t/>
            </a:r>
            <a:br>
              <a:rPr lang="ru-RU" sz="1600" dirty="0" smtClean="0"/>
            </a:br>
            <a:r>
              <a:rPr lang="ru-RU" sz="1600" dirty="0" smtClean="0"/>
              <a:t>→ Разграничение прав, шифрование, аудит.</a:t>
            </a:r>
          </a:p>
          <a:p>
            <a:pPr>
              <a:spcBef>
                <a:spcPts val="600"/>
              </a:spcBef>
            </a:pPr>
            <a:r>
              <a:rPr lang="ru-RU" sz="1600" b="1" dirty="0" smtClean="0"/>
              <a:t>Сотрудничество с аналитиками и архитекторами</a:t>
            </a:r>
            <a:r>
              <a:rPr lang="ru-RU" sz="1600" dirty="0" smtClean="0"/>
              <a:t/>
            </a:r>
            <a:br>
              <a:rPr lang="ru-RU" sz="1600" dirty="0" smtClean="0"/>
            </a:br>
            <a:r>
              <a:rPr lang="ru-RU" sz="1600" dirty="0" smtClean="0"/>
              <a:t>→ Совместное проектирование моделей, витрин, схем.</a:t>
            </a:r>
            <a:endParaRPr lang="ru-RU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</TotalTime>
  <Words>1788</Words>
  <PresentationFormat>Экран (4:3)</PresentationFormat>
  <Paragraphs>430</Paragraphs>
  <Slides>67</Slides>
  <Notes>11</Notes>
  <HiddenSlides>5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67</vt:i4>
      </vt:variant>
    </vt:vector>
  </HeadingPairs>
  <TitlesOfParts>
    <vt:vector size="68" baseType="lpstr">
      <vt:lpstr>Тема Office</vt:lpstr>
      <vt:lpstr>Язык SQL для работы с данными</vt:lpstr>
      <vt:lpstr>Эволюция работы с данными</vt:lpstr>
      <vt:lpstr>Конвейер обработки данных</vt:lpstr>
      <vt:lpstr>Процесс обработки данных</vt:lpstr>
      <vt:lpstr>ETL / ELT</vt:lpstr>
      <vt:lpstr>Слайд 6</vt:lpstr>
      <vt:lpstr>Управление данными</vt:lpstr>
      <vt:lpstr>Слайд 8</vt:lpstr>
      <vt:lpstr>Слайд 9</vt:lpstr>
      <vt:lpstr>Слои данных</vt:lpstr>
      <vt:lpstr>Слои данных</vt:lpstr>
      <vt:lpstr>Источники данных</vt:lpstr>
      <vt:lpstr>Data Lake</vt:lpstr>
      <vt:lpstr>Data Lake</vt:lpstr>
      <vt:lpstr>Data Lake vs DWH</vt:lpstr>
      <vt:lpstr>LakeHouse = Data Lake + DWH</vt:lpstr>
      <vt:lpstr>Data warehouse vs Data Lake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Сравнение СУБД</vt:lpstr>
      <vt:lpstr>Многопользовательские СУБД</vt:lpstr>
      <vt:lpstr>Слайд 28</vt:lpstr>
      <vt:lpstr>Введение в SQL</vt:lpstr>
      <vt:lpstr>Хранение данных на разных носителях</vt:lpstr>
      <vt:lpstr>Определение реляционной базы данных</vt:lpstr>
      <vt:lpstr>Терминология реляционных баз данных</vt:lpstr>
      <vt:lpstr>Использование SQL для запросов к вашей базе данных</vt:lpstr>
      <vt:lpstr>Как работает SQL</vt:lpstr>
      <vt:lpstr>Слайд 35</vt:lpstr>
      <vt:lpstr>Среды для работы с данными через SQL | DBeaver</vt:lpstr>
      <vt:lpstr>Среды для работы с данными через SQL | HUE</vt:lpstr>
      <vt:lpstr>Среды для работы с данными через SQL | db-fiddle</vt:lpstr>
      <vt:lpstr>Редактор SQL скриптов | Notepad++</vt:lpstr>
      <vt:lpstr>Операторы SQL, используемые в курсе</vt:lpstr>
      <vt:lpstr>Схема управления сотрудниками (HR)</vt:lpstr>
      <vt:lpstr>Темы лекции</vt:lpstr>
      <vt:lpstr>Возможности SQL – комманда SELECT</vt:lpstr>
      <vt:lpstr>Стандарт SQL</vt:lpstr>
      <vt:lpstr>Слайд 45</vt:lpstr>
      <vt:lpstr>Создание таблицы</vt:lpstr>
      <vt:lpstr>Слайд 47</vt:lpstr>
      <vt:lpstr>Слайд 48</vt:lpstr>
      <vt:lpstr>Синтаксис команды Select</vt:lpstr>
      <vt:lpstr>Структура SELECT</vt:lpstr>
      <vt:lpstr>Выбор всех столбцов</vt:lpstr>
      <vt:lpstr>Выбор определенных столбцов</vt:lpstr>
      <vt:lpstr>Написание SQL-выражений</vt:lpstr>
      <vt:lpstr>Арифметические выражения</vt:lpstr>
      <vt:lpstr>Использование арифметических операторов</vt:lpstr>
      <vt:lpstr>Приоритет операторов</vt:lpstr>
      <vt:lpstr>Определение NULL-значения</vt:lpstr>
      <vt:lpstr>Null значения в арифметических выражениях</vt:lpstr>
      <vt:lpstr>Определение псевдонима столбца</vt:lpstr>
      <vt:lpstr>Использование псевдонимов столбцов</vt:lpstr>
      <vt:lpstr>Оператор конкатенации</vt:lpstr>
      <vt:lpstr>Строки буквенных символов</vt:lpstr>
      <vt:lpstr>Использование строк буквенных символов</vt:lpstr>
      <vt:lpstr>Дублирующиеся строки</vt:lpstr>
      <vt:lpstr>Отображение структуры таблицы</vt:lpstr>
      <vt:lpstr>Пример DESCRIBE Команды</vt:lpstr>
      <vt:lpstr>Контрольный вопрос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для Анализа данных</dc:title>
  <dc:creator>andrey</dc:creator>
  <cp:lastModifiedBy>andrey</cp:lastModifiedBy>
  <cp:revision>117</cp:revision>
  <dcterms:created xsi:type="dcterms:W3CDTF">2025-05-25T17:27:16Z</dcterms:created>
  <dcterms:modified xsi:type="dcterms:W3CDTF">2025-08-30T19:46:28Z</dcterms:modified>
</cp:coreProperties>
</file>